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Aileron Bold" charset="1" panose="00000800000000000000"/>
      <p:regular r:id="rId33"/>
    </p:embeddedFont>
    <p:embeddedFont>
      <p:font typeface="Aileron" charset="1" panose="00000500000000000000"/>
      <p:regular r:id="rId34"/>
    </p:embeddedFont>
    <p:embeddedFont>
      <p:font typeface="ITC Motter Corpus Semicondensed" charset="1" panose="04020A05040802020202"/>
      <p:regular r:id="rId35"/>
    </p:embeddedFont>
    <p:embeddedFont>
      <p:font typeface="Raleway Bold" charset="1" panose="00000000000000000000"/>
      <p:regular r:id="rId36"/>
    </p:embeddedFont>
    <p:embeddedFont>
      <p:font typeface="Raleway Bold Italics" charset="1" panose="00000000000000000000"/>
      <p:regular r:id="rId37"/>
    </p:embeddedFont>
    <p:embeddedFont>
      <p:font typeface="Canva Sans Bold Italics" charset="1" panose="020B0803030501040103"/>
      <p:regular r:id="rId38"/>
    </p:embeddedFont>
    <p:embeddedFont>
      <p:font typeface="Canva Sans" charset="1" panose="020B0503030501040103"/>
      <p:regular r:id="rId39"/>
    </p:embeddedFont>
    <p:embeddedFont>
      <p:font typeface="Trend Sans One" charset="1" panose="00000000000000000000"/>
      <p:regular r:id="rId40"/>
    </p:embeddedFont>
    <p:embeddedFont>
      <p:font typeface="Trend Slab Four" charset="1" panose="000000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3.png" Type="http://schemas.openxmlformats.org/officeDocument/2006/relationships/image"/><Relationship Id="rId12" Target="../media/image4.svg" Type="http://schemas.openxmlformats.org/officeDocument/2006/relationships/image"/><Relationship Id="rId13" Target="../media/image39.png" Type="http://schemas.openxmlformats.org/officeDocument/2006/relationships/image"/><Relationship Id="rId14" Target="../media/image40.png" Type="http://schemas.openxmlformats.org/officeDocument/2006/relationships/image"/><Relationship Id="rId15" Target="../media/image41.png" Type="http://schemas.openxmlformats.org/officeDocument/2006/relationships/image"/><Relationship Id="rId16" Target="../media/image4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6.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3.png" Type="http://schemas.openxmlformats.org/officeDocument/2006/relationships/image"/><Relationship Id="rId12" Target="../media/image4.svg" Type="http://schemas.openxmlformats.org/officeDocument/2006/relationships/image"/><Relationship Id="rId13" Target="../media/image41.png" Type="http://schemas.openxmlformats.org/officeDocument/2006/relationships/image"/><Relationship Id="rId14" Target="../media/image42.svg" Type="http://schemas.openxmlformats.org/officeDocument/2006/relationships/image"/><Relationship Id="rId15" Target="../media/image43.png" Type="http://schemas.openxmlformats.org/officeDocument/2006/relationships/image"/><Relationship Id="rId16" Target="../media/image4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6.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9.png" Type="http://schemas.openxmlformats.org/officeDocument/2006/relationships/image"/><Relationship Id="rId12" Target="../media/image23.png" Type="http://schemas.openxmlformats.org/officeDocument/2006/relationships/image"/><Relationship Id="rId13" Target="../media/image45.png" Type="http://schemas.openxmlformats.org/officeDocument/2006/relationships/image"/><Relationship Id="rId14" Target="../media/image46.svg" Type="http://schemas.openxmlformats.org/officeDocument/2006/relationships/image"/><Relationship Id="rId15" Target="../media/image47.png" Type="http://schemas.openxmlformats.org/officeDocument/2006/relationships/image"/><Relationship Id="rId16" Target="../media/image48.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9.png" Type="http://schemas.openxmlformats.org/officeDocument/2006/relationships/image"/><Relationship Id="rId12" Target="../media/image23.png" Type="http://schemas.openxmlformats.org/officeDocument/2006/relationships/image"/><Relationship Id="rId13" Target="../media/image49.png" Type="http://schemas.openxmlformats.org/officeDocument/2006/relationships/image"/><Relationship Id="rId14" Target="../media/image50.png" Type="http://schemas.openxmlformats.org/officeDocument/2006/relationships/image"/><Relationship Id="rId15" Target="../media/image51.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9.png" Type="http://schemas.openxmlformats.org/officeDocument/2006/relationships/image"/><Relationship Id="rId12" Target="../media/image23.png" Type="http://schemas.openxmlformats.org/officeDocument/2006/relationships/image"/><Relationship Id="rId13" Target="../media/image52.png" Type="http://schemas.openxmlformats.org/officeDocument/2006/relationships/image"/><Relationship Id="rId14" Target="../media/image53.svg" Type="http://schemas.openxmlformats.org/officeDocument/2006/relationships/image"/><Relationship Id="rId15" Target="../media/image54.png" Type="http://schemas.openxmlformats.org/officeDocument/2006/relationships/image"/><Relationship Id="rId16" Target="../media/image55.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9.png" Type="http://schemas.openxmlformats.org/officeDocument/2006/relationships/image"/><Relationship Id="rId12" Target="../media/image23.png" Type="http://schemas.openxmlformats.org/officeDocument/2006/relationships/image"/><Relationship Id="rId13" Target="../media/image56.png" Type="http://schemas.openxmlformats.org/officeDocument/2006/relationships/image"/><Relationship Id="rId14" Target="../media/image57.png" Type="http://schemas.openxmlformats.org/officeDocument/2006/relationships/image"/><Relationship Id="rId15" Target="../media/image58.png" Type="http://schemas.openxmlformats.org/officeDocument/2006/relationships/image"/><Relationship Id="rId16" Target="../media/image59.sv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1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9.png" Type="http://schemas.openxmlformats.org/officeDocument/2006/relationships/image"/><Relationship Id="rId12" Target="../media/image23.png" Type="http://schemas.openxmlformats.org/officeDocument/2006/relationships/image"/><Relationship Id="rId13" Target="../media/image60.png" Type="http://schemas.openxmlformats.org/officeDocument/2006/relationships/image"/><Relationship Id="rId14" Target="../media/image61.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1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9.png" Type="http://schemas.openxmlformats.org/officeDocument/2006/relationships/image"/><Relationship Id="rId12" Target="../media/image23.png" Type="http://schemas.openxmlformats.org/officeDocument/2006/relationships/image"/><Relationship Id="rId13" Target="../media/image62.png" Type="http://schemas.openxmlformats.org/officeDocument/2006/relationships/image"/><Relationship Id="rId14" Target="../media/image63.png" Type="http://schemas.openxmlformats.org/officeDocument/2006/relationships/image"/><Relationship Id="rId15" Target="../media/image64.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1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9.png" Type="http://schemas.openxmlformats.org/officeDocument/2006/relationships/image"/><Relationship Id="rId12" Target="../media/image23.png" Type="http://schemas.openxmlformats.org/officeDocument/2006/relationships/image"/><Relationship Id="rId13" Target="../media/image65.png" Type="http://schemas.openxmlformats.org/officeDocument/2006/relationships/image"/><Relationship Id="rId14" Target="../media/image66.svg" Type="http://schemas.openxmlformats.org/officeDocument/2006/relationships/image"/><Relationship Id="rId15" Target="../media/image67.png" Type="http://schemas.openxmlformats.org/officeDocument/2006/relationships/image"/><Relationship Id="rId16" Target="../media/image68.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1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9.png" Type="http://schemas.openxmlformats.org/officeDocument/2006/relationships/image"/><Relationship Id="rId12" Target="../media/image23.png" Type="http://schemas.openxmlformats.org/officeDocument/2006/relationships/image"/><Relationship Id="rId13" Target="../media/image69.png" Type="http://schemas.openxmlformats.org/officeDocument/2006/relationships/image"/><Relationship Id="rId14" Target="../media/image70.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9.png" Type="http://schemas.openxmlformats.org/officeDocument/2006/relationships/image"/><Relationship Id="rId12" Target="../media/image23.png" Type="http://schemas.openxmlformats.org/officeDocument/2006/relationships/image"/><Relationship Id="rId13" Target="../media/image71.png" Type="http://schemas.openxmlformats.org/officeDocument/2006/relationships/image"/><Relationship Id="rId14" Target="../media/image72.svg" Type="http://schemas.openxmlformats.org/officeDocument/2006/relationships/image"/><Relationship Id="rId15" Target="../media/image73.png" Type="http://schemas.openxmlformats.org/officeDocument/2006/relationships/image"/><Relationship Id="rId16" Target="../media/image74.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1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9.png" Type="http://schemas.openxmlformats.org/officeDocument/2006/relationships/image"/><Relationship Id="rId12" Target="../media/image23.png" Type="http://schemas.openxmlformats.org/officeDocument/2006/relationships/image"/><Relationship Id="rId13" Target="../media/image75.png" Type="http://schemas.openxmlformats.org/officeDocument/2006/relationships/image"/><Relationship Id="rId14" Target="../media/image76.png" Type="http://schemas.openxmlformats.org/officeDocument/2006/relationships/image"/><Relationship Id="rId15" Target="../media/image77.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1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9.png" Type="http://schemas.openxmlformats.org/officeDocument/2006/relationships/image"/><Relationship Id="rId12" Target="../media/image23.png" Type="http://schemas.openxmlformats.org/officeDocument/2006/relationships/image"/><Relationship Id="rId13" Target="../media/image78.png" Type="http://schemas.openxmlformats.org/officeDocument/2006/relationships/image"/><Relationship Id="rId14" Target="../media/image79.png" Type="http://schemas.openxmlformats.org/officeDocument/2006/relationships/image"/><Relationship Id="rId15" Target="../media/image80.png" Type="http://schemas.openxmlformats.org/officeDocument/2006/relationships/image"/><Relationship Id="rId16" Target="../media/image81.sv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1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9.png" Type="http://schemas.openxmlformats.org/officeDocument/2006/relationships/image"/><Relationship Id="rId12" Target="../media/image23.png" Type="http://schemas.openxmlformats.org/officeDocument/2006/relationships/image"/><Relationship Id="rId13" Target="../media/image82.png" Type="http://schemas.openxmlformats.org/officeDocument/2006/relationships/image"/><Relationship Id="rId14" Target="../media/image83.svg" Type="http://schemas.openxmlformats.org/officeDocument/2006/relationships/image"/><Relationship Id="rId15" Target="../media/image84.png" Type="http://schemas.openxmlformats.org/officeDocument/2006/relationships/image"/><Relationship Id="rId16" Target="../media/image85.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1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9.png" Type="http://schemas.openxmlformats.org/officeDocument/2006/relationships/image"/><Relationship Id="rId12" Target="../media/image23.png" Type="http://schemas.openxmlformats.org/officeDocument/2006/relationships/image"/><Relationship Id="rId13" Target="../media/image86.png" Type="http://schemas.openxmlformats.org/officeDocument/2006/relationships/image"/><Relationship Id="rId14" Target="../media/image87.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1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9.png" Type="http://schemas.openxmlformats.org/officeDocument/2006/relationships/image"/><Relationship Id="rId12" Target="../media/image23.png" Type="http://schemas.openxmlformats.org/officeDocument/2006/relationships/image"/><Relationship Id="rId13" Target="../media/image88.png" Type="http://schemas.openxmlformats.org/officeDocument/2006/relationships/image"/><Relationship Id="rId14" Target="../media/image89.sv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1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9.png" Type="http://schemas.openxmlformats.org/officeDocument/2006/relationships/image"/><Relationship Id="rId12" Target="../media/image23.png" Type="http://schemas.openxmlformats.org/officeDocument/2006/relationships/image"/><Relationship Id="rId13" Target="../media/image90.png" Type="http://schemas.openxmlformats.org/officeDocument/2006/relationships/image"/><Relationship Id="rId14" Target="../media/image91.sv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1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9.png" Type="http://schemas.openxmlformats.org/officeDocument/2006/relationships/image"/><Relationship Id="rId12" Target="../media/image92.png" Type="http://schemas.openxmlformats.org/officeDocument/2006/relationships/image"/><Relationship Id="rId13" Target="../media/image93.png" Type="http://schemas.openxmlformats.org/officeDocument/2006/relationships/image"/><Relationship Id="rId14" Target="../media/image94.sv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6.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3.png" Type="http://schemas.openxmlformats.org/officeDocument/2006/relationships/image"/><Relationship Id="rId12" Target="../media/image4.svg" Type="http://schemas.openxmlformats.org/officeDocument/2006/relationships/image"/><Relationship Id="rId13" Target="../media/image25.png" Type="http://schemas.openxmlformats.org/officeDocument/2006/relationships/image"/><Relationship Id="rId14" Target="../media/image2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6.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3.png" Type="http://schemas.openxmlformats.org/officeDocument/2006/relationships/image"/><Relationship Id="rId12" Target="../media/image4.svg" Type="http://schemas.openxmlformats.org/officeDocument/2006/relationships/image"/><Relationship Id="rId13" Target="../media/image27.png" Type="http://schemas.openxmlformats.org/officeDocument/2006/relationships/image"/><Relationship Id="rId14" Target="../media/image28.png" Type="http://schemas.openxmlformats.org/officeDocument/2006/relationships/image"/><Relationship Id="rId15" Target="../media/image29.png" Type="http://schemas.openxmlformats.org/officeDocument/2006/relationships/image"/><Relationship Id="rId16" Target="../media/image3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6.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3.png" Type="http://schemas.openxmlformats.org/officeDocument/2006/relationships/image"/><Relationship Id="rId12" Target="../media/image4.svg" Type="http://schemas.openxmlformats.org/officeDocument/2006/relationships/image"/><Relationship Id="rId13" Target="../media/image31.png" Type="http://schemas.openxmlformats.org/officeDocument/2006/relationships/image"/><Relationship Id="rId14" Target="../media/image32.png" Type="http://schemas.openxmlformats.org/officeDocument/2006/relationships/image"/><Relationship Id="rId15" Target="../media/image33.png" Type="http://schemas.openxmlformats.org/officeDocument/2006/relationships/image"/><Relationship Id="rId16" Target="../media/image3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6.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3.png" Type="http://schemas.openxmlformats.org/officeDocument/2006/relationships/image"/><Relationship Id="rId12" Target="../media/image4.svg" Type="http://schemas.openxmlformats.org/officeDocument/2006/relationships/image"/><Relationship Id="rId13" Target="../media/image35.png" Type="http://schemas.openxmlformats.org/officeDocument/2006/relationships/image"/><Relationship Id="rId14" Target="../media/image36.png" Type="http://schemas.openxmlformats.org/officeDocument/2006/relationships/image"/><Relationship Id="rId15" Target="../media/image37.png" Type="http://schemas.openxmlformats.org/officeDocument/2006/relationships/image"/><Relationship Id="rId16" Target="../media/image3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6.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ACE"/>
        </a:solidFill>
      </p:bgPr>
    </p:bg>
    <p:spTree>
      <p:nvGrpSpPr>
        <p:cNvPr id="1" name=""/>
        <p:cNvGrpSpPr/>
        <p:nvPr/>
      </p:nvGrpSpPr>
      <p:grpSpPr>
        <a:xfrm>
          <a:off x="0" y="0"/>
          <a:ext cx="0" cy="0"/>
          <a:chOff x="0" y="0"/>
          <a:chExt cx="0" cy="0"/>
        </a:xfrm>
      </p:grpSpPr>
      <p:sp>
        <p:nvSpPr>
          <p:cNvPr name="Freeform 2" id="2"/>
          <p:cNvSpPr/>
          <p:nvPr/>
        </p:nvSpPr>
        <p:spPr>
          <a:xfrm flipH="true" flipV="false" rot="0">
            <a:off x="8712311"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825093" y="416313"/>
            <a:ext cx="4696094" cy="1278506"/>
            <a:chOff x="0" y="0"/>
            <a:chExt cx="6261459" cy="1704674"/>
          </a:xfrm>
        </p:grpSpPr>
        <p:sp>
          <p:nvSpPr>
            <p:cNvPr name="Freeform 4" id="4"/>
            <p:cNvSpPr/>
            <p:nvPr/>
          </p:nvSpPr>
          <p:spPr>
            <a:xfrm flipH="false" flipV="false" rot="0">
              <a:off x="0" y="0"/>
              <a:ext cx="1611876" cy="1704674"/>
            </a:xfrm>
            <a:custGeom>
              <a:avLst/>
              <a:gdLst/>
              <a:ahLst/>
              <a:cxnLst/>
              <a:rect r="r" b="b" t="t" l="l"/>
              <a:pathLst>
                <a:path h="1704674" w="1611876">
                  <a:moveTo>
                    <a:pt x="0" y="0"/>
                  </a:moveTo>
                  <a:lnTo>
                    <a:pt x="1611876" y="0"/>
                  </a:lnTo>
                  <a:lnTo>
                    <a:pt x="1611876" y="1704674"/>
                  </a:lnTo>
                  <a:lnTo>
                    <a:pt x="0" y="17046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865870" y="478095"/>
              <a:ext cx="4395589" cy="639217"/>
            </a:xfrm>
            <a:prstGeom prst="rect">
              <a:avLst/>
            </a:prstGeom>
          </p:spPr>
          <p:txBody>
            <a:bodyPr anchor="t" rtlCol="false" tIns="0" lIns="0" bIns="0" rIns="0">
              <a:spAutoFit/>
            </a:bodyPr>
            <a:lstStyle/>
            <a:p>
              <a:pPr algn="l">
                <a:lnSpc>
                  <a:spcPts val="3499"/>
                </a:lnSpc>
              </a:pPr>
              <a:r>
                <a:rPr lang="en-US" sz="3499" b="true">
                  <a:solidFill>
                    <a:srgbClr val="000000"/>
                  </a:solidFill>
                  <a:latin typeface="Aileron Bold"/>
                  <a:ea typeface="Aileron Bold"/>
                  <a:cs typeface="Aileron Bold"/>
                  <a:sym typeface="Aileron Bold"/>
                </a:rPr>
                <a:t>Power Group</a:t>
              </a:r>
            </a:p>
          </p:txBody>
        </p:sp>
      </p:grpSp>
      <p:sp>
        <p:nvSpPr>
          <p:cNvPr name="Freeform 6" id="6"/>
          <p:cNvSpPr/>
          <p:nvPr/>
        </p:nvSpPr>
        <p:spPr>
          <a:xfrm flipH="false" flipV="false" rot="0">
            <a:off x="5020034" y="8088821"/>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6"/>
            <a:stretch>
              <a:fillRect l="0" t="0" r="0" b="0"/>
            </a:stretch>
          </a:blipFill>
        </p:spPr>
      </p:sp>
      <p:sp>
        <p:nvSpPr>
          <p:cNvPr name="Freeform 7" id="7"/>
          <p:cNvSpPr/>
          <p:nvPr/>
        </p:nvSpPr>
        <p:spPr>
          <a:xfrm flipH="true" flipV="false" rot="0">
            <a:off x="361220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87208" y="8088821"/>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7"/>
            <a:stretch>
              <a:fillRect l="0" t="0" r="0" b="0"/>
            </a:stretch>
          </a:blipFill>
        </p:spPr>
      </p:sp>
      <p:sp>
        <p:nvSpPr>
          <p:cNvPr name="Freeform 9" id="9"/>
          <p:cNvSpPr/>
          <p:nvPr/>
        </p:nvSpPr>
        <p:spPr>
          <a:xfrm flipH="true" flipV="false" rot="0">
            <a:off x="-423736"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41914" y="7498288"/>
            <a:ext cx="3763820" cy="2834733"/>
          </a:xfrm>
          <a:custGeom>
            <a:avLst/>
            <a:gdLst/>
            <a:ahLst/>
            <a:cxnLst/>
            <a:rect r="r" b="b" t="t" l="l"/>
            <a:pathLst>
              <a:path h="2834733" w="3763820">
                <a:moveTo>
                  <a:pt x="0" y="0"/>
                </a:moveTo>
                <a:lnTo>
                  <a:pt x="3763820" y="0"/>
                </a:lnTo>
                <a:lnTo>
                  <a:pt x="3763820" y="2834733"/>
                </a:lnTo>
                <a:lnTo>
                  <a:pt x="0" y="28347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7355396" y="9201150"/>
            <a:ext cx="2052308" cy="1160446"/>
          </a:xfrm>
          <a:custGeom>
            <a:avLst/>
            <a:gdLst/>
            <a:ahLst/>
            <a:cxnLst/>
            <a:rect r="r" b="b" t="t" l="l"/>
            <a:pathLst>
              <a:path h="1160446" w="2052308">
                <a:moveTo>
                  <a:pt x="0" y="0"/>
                </a:moveTo>
                <a:lnTo>
                  <a:pt x="2052309" y="0"/>
                </a:lnTo>
                <a:lnTo>
                  <a:pt x="2052309" y="1160446"/>
                </a:lnTo>
                <a:lnTo>
                  <a:pt x="0" y="1160446"/>
                </a:lnTo>
                <a:lnTo>
                  <a:pt x="0" y="0"/>
                </a:lnTo>
                <a:close/>
              </a:path>
            </a:pathLst>
          </a:custGeom>
          <a:blipFill>
            <a:blip r:embed="rId10"/>
            <a:stretch>
              <a:fillRect l="0" t="0" r="0" b="0"/>
            </a:stretch>
          </a:blipFill>
        </p:spPr>
      </p:sp>
      <p:sp>
        <p:nvSpPr>
          <p:cNvPr name="Freeform 12" id="12"/>
          <p:cNvSpPr/>
          <p:nvPr/>
        </p:nvSpPr>
        <p:spPr>
          <a:xfrm flipH="false" flipV="false" rot="0">
            <a:off x="4446908" y="8915654"/>
            <a:ext cx="1886398" cy="1417367"/>
          </a:xfrm>
          <a:custGeom>
            <a:avLst/>
            <a:gdLst/>
            <a:ahLst/>
            <a:cxnLst/>
            <a:rect r="r" b="b" t="t" l="l"/>
            <a:pathLst>
              <a:path h="1417367" w="1886398">
                <a:moveTo>
                  <a:pt x="0" y="0"/>
                </a:moveTo>
                <a:lnTo>
                  <a:pt x="1886397" y="0"/>
                </a:lnTo>
                <a:lnTo>
                  <a:pt x="1886397" y="1417367"/>
                </a:lnTo>
                <a:lnTo>
                  <a:pt x="0" y="141736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9788002"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4599529" y="416313"/>
            <a:ext cx="8225564" cy="3290730"/>
          </a:xfrm>
          <a:custGeom>
            <a:avLst/>
            <a:gdLst/>
            <a:ahLst/>
            <a:cxnLst/>
            <a:rect r="r" b="b" t="t" l="l"/>
            <a:pathLst>
              <a:path h="3290730" w="8225564">
                <a:moveTo>
                  <a:pt x="0" y="0"/>
                </a:moveTo>
                <a:lnTo>
                  <a:pt x="8225564" y="0"/>
                </a:lnTo>
                <a:lnTo>
                  <a:pt x="8225564" y="3290730"/>
                </a:lnTo>
                <a:lnTo>
                  <a:pt x="0" y="3290730"/>
                </a:lnTo>
                <a:lnTo>
                  <a:pt x="0" y="0"/>
                </a:lnTo>
                <a:close/>
              </a:path>
            </a:pathLst>
          </a:custGeom>
          <a:blipFill>
            <a:blip r:embed="rId13"/>
            <a:stretch>
              <a:fillRect l="0" t="0" r="0" b="-3743"/>
            </a:stretch>
          </a:blipFill>
        </p:spPr>
      </p:sp>
      <p:sp>
        <p:nvSpPr>
          <p:cNvPr name="TextBox 15" id="15"/>
          <p:cNvSpPr txBox="true"/>
          <p:nvPr/>
        </p:nvSpPr>
        <p:spPr>
          <a:xfrm rot="0">
            <a:off x="13813955" y="8436920"/>
            <a:ext cx="3682157" cy="1367597"/>
          </a:xfrm>
          <a:prstGeom prst="rect">
            <a:avLst/>
          </a:prstGeom>
        </p:spPr>
        <p:txBody>
          <a:bodyPr anchor="t" rtlCol="false" tIns="0" lIns="0" bIns="0" rIns="0">
            <a:spAutoFit/>
          </a:bodyPr>
          <a:lstStyle/>
          <a:p>
            <a:pPr algn="just">
              <a:lnSpc>
                <a:spcPts val="3592"/>
              </a:lnSpc>
            </a:pPr>
            <a:r>
              <a:rPr lang="en-US" sz="3592">
                <a:solidFill>
                  <a:srgbClr val="000000"/>
                </a:solidFill>
                <a:latin typeface="Aileron"/>
                <a:ea typeface="Aileron"/>
                <a:cs typeface="Aileron"/>
                <a:sym typeface="Aileron"/>
              </a:rPr>
              <a:t>S Ashok Vardhan</a:t>
            </a:r>
          </a:p>
          <a:p>
            <a:pPr algn="just">
              <a:lnSpc>
                <a:spcPts val="3592"/>
              </a:lnSpc>
            </a:pPr>
            <a:r>
              <a:rPr lang="en-US" sz="3592">
                <a:solidFill>
                  <a:srgbClr val="000000"/>
                </a:solidFill>
                <a:latin typeface="Aileron"/>
                <a:ea typeface="Aileron"/>
                <a:cs typeface="Aileron"/>
                <a:sym typeface="Aileron"/>
              </a:rPr>
              <a:t>S Naga sravani</a:t>
            </a:r>
          </a:p>
          <a:p>
            <a:pPr algn="just">
              <a:lnSpc>
                <a:spcPts val="3592"/>
              </a:lnSpc>
              <a:spcBef>
                <a:spcPct val="0"/>
              </a:spcBef>
            </a:pPr>
            <a:r>
              <a:rPr lang="en-US" sz="3592">
                <a:solidFill>
                  <a:srgbClr val="000000"/>
                </a:solidFill>
                <a:latin typeface="Aileron"/>
                <a:ea typeface="Aileron"/>
                <a:cs typeface="Aileron"/>
                <a:sym typeface="Aileron"/>
              </a:rPr>
              <a:t>M Sai Ajay Gowdu</a:t>
            </a:r>
          </a:p>
        </p:txBody>
      </p:sp>
      <p:sp>
        <p:nvSpPr>
          <p:cNvPr name="TextBox 16" id="16"/>
          <p:cNvSpPr txBox="true"/>
          <p:nvPr/>
        </p:nvSpPr>
        <p:spPr>
          <a:xfrm rot="0">
            <a:off x="13242455" y="7555438"/>
            <a:ext cx="4980718" cy="533383"/>
          </a:xfrm>
          <a:prstGeom prst="rect">
            <a:avLst/>
          </a:prstGeom>
        </p:spPr>
        <p:txBody>
          <a:bodyPr anchor="t" rtlCol="false" tIns="0" lIns="0" bIns="0" rIns="0">
            <a:spAutoFit/>
          </a:bodyPr>
          <a:lstStyle/>
          <a:p>
            <a:pPr algn="ctr">
              <a:lnSpc>
                <a:spcPts val="3903"/>
              </a:lnSpc>
              <a:spcBef>
                <a:spcPct val="0"/>
              </a:spcBef>
            </a:pPr>
            <a:r>
              <a:rPr lang="en-US" b="true" sz="3903">
                <a:solidFill>
                  <a:srgbClr val="000000"/>
                </a:solidFill>
                <a:latin typeface="Aileron Bold"/>
                <a:ea typeface="Aileron Bold"/>
                <a:cs typeface="Aileron Bold"/>
                <a:sym typeface="Aileron Bold"/>
              </a:rPr>
              <a:t>Presented by:</a:t>
            </a:r>
          </a:p>
        </p:txBody>
      </p:sp>
      <p:grpSp>
        <p:nvGrpSpPr>
          <p:cNvPr name="Group 17" id="17"/>
          <p:cNvGrpSpPr/>
          <p:nvPr/>
        </p:nvGrpSpPr>
        <p:grpSpPr>
          <a:xfrm rot="0">
            <a:off x="4661730" y="4506255"/>
            <a:ext cx="8580725" cy="2783355"/>
            <a:chOff x="0" y="0"/>
            <a:chExt cx="11440967" cy="3711140"/>
          </a:xfrm>
        </p:grpSpPr>
        <p:sp>
          <p:nvSpPr>
            <p:cNvPr name="TextBox 18" id="18"/>
            <p:cNvSpPr txBox="true"/>
            <p:nvPr/>
          </p:nvSpPr>
          <p:spPr>
            <a:xfrm rot="0">
              <a:off x="2422936" y="2765249"/>
              <a:ext cx="6346649" cy="945890"/>
            </a:xfrm>
            <a:prstGeom prst="rect">
              <a:avLst/>
            </a:prstGeom>
          </p:spPr>
          <p:txBody>
            <a:bodyPr anchor="t" rtlCol="false" tIns="0" lIns="0" bIns="0" rIns="0">
              <a:spAutoFit/>
            </a:bodyPr>
            <a:lstStyle/>
            <a:p>
              <a:pPr algn="ctr">
                <a:lnSpc>
                  <a:spcPts val="4677"/>
                </a:lnSpc>
              </a:pPr>
              <a:r>
                <a:rPr lang="en-US" sz="4677">
                  <a:solidFill>
                    <a:srgbClr val="FFD200"/>
                  </a:solidFill>
                  <a:latin typeface="ITC Motter Corpus Semicondensed"/>
                  <a:ea typeface="ITC Motter Corpus Semicondensed"/>
                  <a:cs typeface="ITC Motter Corpus Semicondensed"/>
                  <a:sym typeface="ITC Motter Corpus Semicondensed"/>
                </a:rPr>
                <a:t>ANALYSIS</a:t>
              </a:r>
            </a:p>
          </p:txBody>
        </p:sp>
        <p:sp>
          <p:nvSpPr>
            <p:cNvPr name="TextBox 19" id="19"/>
            <p:cNvSpPr txBox="true"/>
            <p:nvPr/>
          </p:nvSpPr>
          <p:spPr>
            <a:xfrm rot="0">
              <a:off x="0" y="-9525"/>
              <a:ext cx="11440967" cy="3066062"/>
            </a:xfrm>
            <a:prstGeom prst="rect">
              <a:avLst/>
            </a:prstGeom>
          </p:spPr>
          <p:txBody>
            <a:bodyPr anchor="t" rtlCol="false" tIns="0" lIns="0" bIns="0" rIns="0">
              <a:spAutoFit/>
            </a:bodyPr>
            <a:lstStyle/>
            <a:p>
              <a:pPr algn="ctr" marL="0" indent="0" lvl="0">
                <a:lnSpc>
                  <a:spcPts val="8255"/>
                </a:lnSpc>
                <a:spcBef>
                  <a:spcPct val="0"/>
                </a:spcBef>
              </a:pPr>
              <a:r>
                <a:rPr lang="en-US" sz="8255" spc="412">
                  <a:solidFill>
                    <a:srgbClr val="ABD13A"/>
                  </a:solidFill>
                  <a:latin typeface="ITC Motter Corpus Semicondensed"/>
                  <a:ea typeface="ITC Motter Corpus Semicondensed"/>
                  <a:cs typeface="ITC Motter Corpus Semicondensed"/>
                  <a:sym typeface="ITC Motter Corpus Semicondensed"/>
                </a:rPr>
                <a:t>ENERGY CONSUMPTION</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ACE"/>
        </a:solidFill>
      </p:bgPr>
    </p:bg>
    <p:spTree>
      <p:nvGrpSpPr>
        <p:cNvPr id="1" name=""/>
        <p:cNvGrpSpPr/>
        <p:nvPr/>
      </p:nvGrpSpPr>
      <p:grpSpPr>
        <a:xfrm>
          <a:off x="0" y="0"/>
          <a:ext cx="0" cy="0"/>
          <a:chOff x="0" y="0"/>
          <a:chExt cx="0" cy="0"/>
        </a:xfrm>
      </p:grpSpPr>
      <p:sp>
        <p:nvSpPr>
          <p:cNvPr name="Freeform 2" id="2"/>
          <p:cNvSpPr/>
          <p:nvPr/>
        </p:nvSpPr>
        <p:spPr>
          <a:xfrm flipH="true" flipV="false" rot="0">
            <a:off x="8712311"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29559" y="8088821"/>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4"/>
            <a:stretch>
              <a:fillRect l="0" t="0" r="0" b="0"/>
            </a:stretch>
          </a:blipFill>
        </p:spPr>
      </p:sp>
      <p:sp>
        <p:nvSpPr>
          <p:cNvPr name="Freeform 4" id="4"/>
          <p:cNvSpPr/>
          <p:nvPr/>
        </p:nvSpPr>
        <p:spPr>
          <a:xfrm flipH="true" flipV="false" rot="0">
            <a:off x="361220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77683" y="8088821"/>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5"/>
            <a:stretch>
              <a:fillRect l="0" t="0" r="0" b="0"/>
            </a:stretch>
          </a:blipFill>
        </p:spPr>
      </p:sp>
      <p:sp>
        <p:nvSpPr>
          <p:cNvPr name="Freeform 6" id="6"/>
          <p:cNvSpPr/>
          <p:nvPr/>
        </p:nvSpPr>
        <p:spPr>
          <a:xfrm flipH="true" flipV="false" rot="0">
            <a:off x="-423736"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355396" y="9201150"/>
            <a:ext cx="2052308" cy="1160446"/>
          </a:xfrm>
          <a:custGeom>
            <a:avLst/>
            <a:gdLst/>
            <a:ahLst/>
            <a:cxnLst/>
            <a:rect r="r" b="b" t="t" l="l"/>
            <a:pathLst>
              <a:path h="1160446" w="2052308">
                <a:moveTo>
                  <a:pt x="0" y="0"/>
                </a:moveTo>
                <a:lnTo>
                  <a:pt x="2052309" y="0"/>
                </a:lnTo>
                <a:lnTo>
                  <a:pt x="2052309" y="1160446"/>
                </a:lnTo>
                <a:lnTo>
                  <a:pt x="0" y="1160446"/>
                </a:lnTo>
                <a:lnTo>
                  <a:pt x="0" y="0"/>
                </a:lnTo>
                <a:close/>
              </a:path>
            </a:pathLst>
          </a:custGeom>
          <a:blipFill>
            <a:blip r:embed="rId6"/>
            <a:stretch>
              <a:fillRect l="0" t="0" r="0" b="0"/>
            </a:stretch>
          </a:blipFill>
        </p:spPr>
      </p:sp>
      <p:sp>
        <p:nvSpPr>
          <p:cNvPr name="Freeform 8" id="8"/>
          <p:cNvSpPr/>
          <p:nvPr/>
        </p:nvSpPr>
        <p:spPr>
          <a:xfrm flipH="false" flipV="false" rot="0">
            <a:off x="4446908" y="8915654"/>
            <a:ext cx="1886398" cy="1417367"/>
          </a:xfrm>
          <a:custGeom>
            <a:avLst/>
            <a:gdLst/>
            <a:ahLst/>
            <a:cxnLst/>
            <a:rect r="r" b="b" t="t" l="l"/>
            <a:pathLst>
              <a:path h="1417367" w="1886398">
                <a:moveTo>
                  <a:pt x="0" y="0"/>
                </a:moveTo>
                <a:lnTo>
                  <a:pt x="1886397" y="0"/>
                </a:lnTo>
                <a:lnTo>
                  <a:pt x="1886397" y="1417367"/>
                </a:lnTo>
                <a:lnTo>
                  <a:pt x="0" y="14173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9788002"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6685898" y="0"/>
            <a:ext cx="1602102" cy="1175507"/>
          </a:xfrm>
          <a:custGeom>
            <a:avLst/>
            <a:gdLst/>
            <a:ahLst/>
            <a:cxnLst/>
            <a:rect r="r" b="b" t="t" l="l"/>
            <a:pathLst>
              <a:path h="1175507" w="1602102">
                <a:moveTo>
                  <a:pt x="0" y="0"/>
                </a:moveTo>
                <a:lnTo>
                  <a:pt x="1602102" y="0"/>
                </a:lnTo>
                <a:lnTo>
                  <a:pt x="1602102" y="1175507"/>
                </a:lnTo>
                <a:lnTo>
                  <a:pt x="0" y="11755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9525" y="0"/>
            <a:ext cx="3393889" cy="923982"/>
            <a:chOff x="0" y="0"/>
            <a:chExt cx="4525185" cy="1231976"/>
          </a:xfrm>
        </p:grpSpPr>
        <p:sp>
          <p:nvSpPr>
            <p:cNvPr name="Freeform 12" id="12"/>
            <p:cNvSpPr/>
            <p:nvPr/>
          </p:nvSpPr>
          <p:spPr>
            <a:xfrm flipH="false" flipV="false" rot="0">
              <a:off x="0" y="0"/>
              <a:ext cx="1164910" cy="1231976"/>
            </a:xfrm>
            <a:custGeom>
              <a:avLst/>
              <a:gdLst/>
              <a:ahLst/>
              <a:cxnLst/>
              <a:rect r="r" b="b" t="t" l="l"/>
              <a:pathLst>
                <a:path h="1231976" w="1164910">
                  <a:moveTo>
                    <a:pt x="0" y="0"/>
                  </a:moveTo>
                  <a:lnTo>
                    <a:pt x="1164910" y="0"/>
                  </a:lnTo>
                  <a:lnTo>
                    <a:pt x="1164910" y="1231976"/>
                  </a:lnTo>
                  <a:lnTo>
                    <a:pt x="0" y="12319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1348473" y="335435"/>
              <a:ext cx="3176712" cy="472052"/>
            </a:xfrm>
            <a:prstGeom prst="rect">
              <a:avLst/>
            </a:prstGeom>
          </p:spPr>
          <p:txBody>
            <a:bodyPr anchor="t" rtlCol="false" tIns="0" lIns="0" bIns="0" rIns="0">
              <a:spAutoFit/>
            </a:bodyPr>
            <a:lstStyle/>
            <a:p>
              <a:pPr algn="l">
                <a:lnSpc>
                  <a:spcPts val="2529"/>
                </a:lnSpc>
              </a:pPr>
              <a:r>
                <a:rPr lang="en-US" sz="2529" b="true">
                  <a:solidFill>
                    <a:srgbClr val="000000"/>
                  </a:solidFill>
                  <a:latin typeface="Aileron Bold"/>
                  <a:ea typeface="Aileron Bold"/>
                  <a:cs typeface="Aileron Bold"/>
                  <a:sym typeface="Aileron Bold"/>
                </a:rPr>
                <a:t>Power Group</a:t>
              </a:r>
            </a:p>
          </p:txBody>
        </p:sp>
      </p:grpSp>
      <p:sp>
        <p:nvSpPr>
          <p:cNvPr name="Freeform 14" id="14"/>
          <p:cNvSpPr/>
          <p:nvPr/>
        </p:nvSpPr>
        <p:spPr>
          <a:xfrm flipH="false" flipV="false" rot="0">
            <a:off x="15496067" y="8003096"/>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4"/>
            <a:stretch>
              <a:fillRect l="0" t="0" r="0" b="0"/>
            </a:stretch>
          </a:blipFill>
        </p:spPr>
      </p:sp>
      <p:sp>
        <p:nvSpPr>
          <p:cNvPr name="Freeform 15" id="15"/>
          <p:cNvSpPr/>
          <p:nvPr/>
        </p:nvSpPr>
        <p:spPr>
          <a:xfrm flipH="true" flipV="false" rot="0">
            <a:off x="14157157" y="9241064"/>
            <a:ext cx="5223591" cy="1177682"/>
          </a:xfrm>
          <a:custGeom>
            <a:avLst/>
            <a:gdLst/>
            <a:ahLst/>
            <a:cxnLst/>
            <a:rect r="r" b="b" t="t" l="l"/>
            <a:pathLst>
              <a:path h="1177682" w="5223591">
                <a:moveTo>
                  <a:pt x="5223591" y="0"/>
                </a:moveTo>
                <a:lnTo>
                  <a:pt x="0" y="0"/>
                </a:lnTo>
                <a:lnTo>
                  <a:pt x="0" y="1177682"/>
                </a:lnTo>
                <a:lnTo>
                  <a:pt x="5223591" y="1177682"/>
                </a:lnTo>
                <a:lnTo>
                  <a:pt x="522359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3046847" y="9122562"/>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870804" y="2713384"/>
            <a:ext cx="7281065" cy="2916747"/>
          </a:xfrm>
          <a:custGeom>
            <a:avLst/>
            <a:gdLst/>
            <a:ahLst/>
            <a:cxnLst/>
            <a:rect r="r" b="b" t="t" l="l"/>
            <a:pathLst>
              <a:path h="2916747" w="7281065">
                <a:moveTo>
                  <a:pt x="0" y="0"/>
                </a:moveTo>
                <a:lnTo>
                  <a:pt x="7281065" y="0"/>
                </a:lnTo>
                <a:lnTo>
                  <a:pt x="7281065" y="2916747"/>
                </a:lnTo>
                <a:lnTo>
                  <a:pt x="0" y="2916747"/>
                </a:lnTo>
                <a:lnTo>
                  <a:pt x="0" y="0"/>
                </a:lnTo>
                <a:close/>
              </a:path>
            </a:pathLst>
          </a:custGeom>
          <a:blipFill>
            <a:blip r:embed="rId13"/>
            <a:stretch>
              <a:fillRect l="0" t="0" r="0" b="0"/>
            </a:stretch>
          </a:blipFill>
        </p:spPr>
      </p:sp>
      <p:sp>
        <p:nvSpPr>
          <p:cNvPr name="Freeform 18" id="18"/>
          <p:cNvSpPr/>
          <p:nvPr/>
        </p:nvSpPr>
        <p:spPr>
          <a:xfrm flipH="false" flipV="false" rot="0">
            <a:off x="8391075" y="5957816"/>
            <a:ext cx="7686952" cy="2545004"/>
          </a:xfrm>
          <a:custGeom>
            <a:avLst/>
            <a:gdLst/>
            <a:ahLst/>
            <a:cxnLst/>
            <a:rect r="r" b="b" t="t" l="l"/>
            <a:pathLst>
              <a:path h="2545004" w="7686952">
                <a:moveTo>
                  <a:pt x="0" y="0"/>
                </a:moveTo>
                <a:lnTo>
                  <a:pt x="7686953" y="0"/>
                </a:lnTo>
                <a:lnTo>
                  <a:pt x="7686953" y="2545004"/>
                </a:lnTo>
                <a:lnTo>
                  <a:pt x="0" y="2545004"/>
                </a:lnTo>
                <a:lnTo>
                  <a:pt x="0" y="0"/>
                </a:lnTo>
                <a:close/>
              </a:path>
            </a:pathLst>
          </a:custGeom>
          <a:blipFill>
            <a:blip r:embed="rId14"/>
            <a:stretch>
              <a:fillRect l="0" t="0" r="0" b="0"/>
            </a:stretch>
          </a:blipFill>
        </p:spPr>
      </p:sp>
      <p:sp>
        <p:nvSpPr>
          <p:cNvPr name="Freeform 19" id="19"/>
          <p:cNvSpPr/>
          <p:nvPr/>
        </p:nvSpPr>
        <p:spPr>
          <a:xfrm flipH="false" flipV="false" rot="0">
            <a:off x="2272245" y="6708003"/>
            <a:ext cx="3444852" cy="3578997"/>
          </a:xfrm>
          <a:custGeom>
            <a:avLst/>
            <a:gdLst/>
            <a:ahLst/>
            <a:cxnLst/>
            <a:rect r="r" b="b" t="t" l="l"/>
            <a:pathLst>
              <a:path h="3578997" w="3444852">
                <a:moveTo>
                  <a:pt x="0" y="0"/>
                </a:moveTo>
                <a:lnTo>
                  <a:pt x="3444851" y="0"/>
                </a:lnTo>
                <a:lnTo>
                  <a:pt x="3444851" y="3578997"/>
                </a:lnTo>
                <a:lnTo>
                  <a:pt x="0" y="357899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0" id="20"/>
          <p:cNvSpPr txBox="true"/>
          <p:nvPr/>
        </p:nvSpPr>
        <p:spPr>
          <a:xfrm rot="0">
            <a:off x="1706469" y="1465609"/>
            <a:ext cx="15314492" cy="761999"/>
          </a:xfrm>
          <a:prstGeom prst="rect">
            <a:avLst/>
          </a:prstGeom>
        </p:spPr>
        <p:txBody>
          <a:bodyPr anchor="t" rtlCol="false" tIns="0" lIns="0" bIns="0" rIns="0">
            <a:spAutoFit/>
          </a:bodyPr>
          <a:lstStyle/>
          <a:p>
            <a:pPr algn="l">
              <a:lnSpc>
                <a:spcPts val="2999"/>
              </a:lnSpc>
            </a:pPr>
            <a:r>
              <a:rPr lang="en-US" sz="2999" b="true">
                <a:solidFill>
                  <a:srgbClr val="000000"/>
                </a:solidFill>
                <a:latin typeface="Aileron Bold"/>
                <a:ea typeface="Aileron Bold"/>
                <a:cs typeface="Aileron Bold"/>
                <a:sym typeface="Aileron Bold"/>
              </a:rPr>
              <a:t>4. Which energy types contribute most to emissions across all countries?</a:t>
            </a:r>
          </a:p>
          <a:p>
            <a:pPr algn="l">
              <a:lnSpc>
                <a:spcPts val="299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ACE"/>
        </a:solidFill>
      </p:bgPr>
    </p:bg>
    <p:spTree>
      <p:nvGrpSpPr>
        <p:cNvPr id="1" name=""/>
        <p:cNvGrpSpPr/>
        <p:nvPr/>
      </p:nvGrpSpPr>
      <p:grpSpPr>
        <a:xfrm>
          <a:off x="0" y="0"/>
          <a:ext cx="0" cy="0"/>
          <a:chOff x="0" y="0"/>
          <a:chExt cx="0" cy="0"/>
        </a:xfrm>
      </p:grpSpPr>
      <p:sp>
        <p:nvSpPr>
          <p:cNvPr name="Freeform 2" id="2"/>
          <p:cNvSpPr/>
          <p:nvPr/>
        </p:nvSpPr>
        <p:spPr>
          <a:xfrm flipH="true" flipV="false" rot="0">
            <a:off x="8712311"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29559" y="8088821"/>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4"/>
            <a:stretch>
              <a:fillRect l="0" t="0" r="0" b="0"/>
            </a:stretch>
          </a:blipFill>
        </p:spPr>
      </p:sp>
      <p:sp>
        <p:nvSpPr>
          <p:cNvPr name="Freeform 4" id="4"/>
          <p:cNvSpPr/>
          <p:nvPr/>
        </p:nvSpPr>
        <p:spPr>
          <a:xfrm flipH="true" flipV="false" rot="0">
            <a:off x="361220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77683" y="8088821"/>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5"/>
            <a:stretch>
              <a:fillRect l="0" t="0" r="0" b="0"/>
            </a:stretch>
          </a:blipFill>
        </p:spPr>
      </p:sp>
      <p:sp>
        <p:nvSpPr>
          <p:cNvPr name="Freeform 6" id="6"/>
          <p:cNvSpPr/>
          <p:nvPr/>
        </p:nvSpPr>
        <p:spPr>
          <a:xfrm flipH="true" flipV="false" rot="0">
            <a:off x="-423736"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355396" y="9201150"/>
            <a:ext cx="2052308" cy="1160446"/>
          </a:xfrm>
          <a:custGeom>
            <a:avLst/>
            <a:gdLst/>
            <a:ahLst/>
            <a:cxnLst/>
            <a:rect r="r" b="b" t="t" l="l"/>
            <a:pathLst>
              <a:path h="1160446" w="2052308">
                <a:moveTo>
                  <a:pt x="0" y="0"/>
                </a:moveTo>
                <a:lnTo>
                  <a:pt x="2052309" y="0"/>
                </a:lnTo>
                <a:lnTo>
                  <a:pt x="2052309" y="1160446"/>
                </a:lnTo>
                <a:lnTo>
                  <a:pt x="0" y="1160446"/>
                </a:lnTo>
                <a:lnTo>
                  <a:pt x="0" y="0"/>
                </a:lnTo>
                <a:close/>
              </a:path>
            </a:pathLst>
          </a:custGeom>
          <a:blipFill>
            <a:blip r:embed="rId6"/>
            <a:stretch>
              <a:fillRect l="0" t="0" r="0" b="0"/>
            </a:stretch>
          </a:blipFill>
        </p:spPr>
      </p:sp>
      <p:sp>
        <p:nvSpPr>
          <p:cNvPr name="Freeform 8" id="8"/>
          <p:cNvSpPr/>
          <p:nvPr/>
        </p:nvSpPr>
        <p:spPr>
          <a:xfrm flipH="false" flipV="false" rot="0">
            <a:off x="4446908" y="8915654"/>
            <a:ext cx="1886398" cy="1417367"/>
          </a:xfrm>
          <a:custGeom>
            <a:avLst/>
            <a:gdLst/>
            <a:ahLst/>
            <a:cxnLst/>
            <a:rect r="r" b="b" t="t" l="l"/>
            <a:pathLst>
              <a:path h="1417367" w="1886398">
                <a:moveTo>
                  <a:pt x="0" y="0"/>
                </a:moveTo>
                <a:lnTo>
                  <a:pt x="1886397" y="0"/>
                </a:lnTo>
                <a:lnTo>
                  <a:pt x="1886397" y="1417367"/>
                </a:lnTo>
                <a:lnTo>
                  <a:pt x="0" y="14173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9788002"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6685898" y="0"/>
            <a:ext cx="1602102" cy="1175507"/>
          </a:xfrm>
          <a:custGeom>
            <a:avLst/>
            <a:gdLst/>
            <a:ahLst/>
            <a:cxnLst/>
            <a:rect r="r" b="b" t="t" l="l"/>
            <a:pathLst>
              <a:path h="1175507" w="1602102">
                <a:moveTo>
                  <a:pt x="0" y="0"/>
                </a:moveTo>
                <a:lnTo>
                  <a:pt x="1602102" y="0"/>
                </a:lnTo>
                <a:lnTo>
                  <a:pt x="1602102" y="1175507"/>
                </a:lnTo>
                <a:lnTo>
                  <a:pt x="0" y="11755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9525" y="0"/>
            <a:ext cx="3393889" cy="923982"/>
            <a:chOff x="0" y="0"/>
            <a:chExt cx="4525185" cy="1231976"/>
          </a:xfrm>
        </p:grpSpPr>
        <p:sp>
          <p:nvSpPr>
            <p:cNvPr name="Freeform 12" id="12"/>
            <p:cNvSpPr/>
            <p:nvPr/>
          </p:nvSpPr>
          <p:spPr>
            <a:xfrm flipH="false" flipV="false" rot="0">
              <a:off x="0" y="0"/>
              <a:ext cx="1164910" cy="1231976"/>
            </a:xfrm>
            <a:custGeom>
              <a:avLst/>
              <a:gdLst/>
              <a:ahLst/>
              <a:cxnLst/>
              <a:rect r="r" b="b" t="t" l="l"/>
              <a:pathLst>
                <a:path h="1231976" w="1164910">
                  <a:moveTo>
                    <a:pt x="0" y="0"/>
                  </a:moveTo>
                  <a:lnTo>
                    <a:pt x="1164910" y="0"/>
                  </a:lnTo>
                  <a:lnTo>
                    <a:pt x="1164910" y="1231976"/>
                  </a:lnTo>
                  <a:lnTo>
                    <a:pt x="0" y="12319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1348473" y="335435"/>
              <a:ext cx="3176712" cy="472052"/>
            </a:xfrm>
            <a:prstGeom prst="rect">
              <a:avLst/>
            </a:prstGeom>
          </p:spPr>
          <p:txBody>
            <a:bodyPr anchor="t" rtlCol="false" tIns="0" lIns="0" bIns="0" rIns="0">
              <a:spAutoFit/>
            </a:bodyPr>
            <a:lstStyle/>
            <a:p>
              <a:pPr algn="l">
                <a:lnSpc>
                  <a:spcPts val="2529"/>
                </a:lnSpc>
              </a:pPr>
              <a:r>
                <a:rPr lang="en-US" sz="2529" b="true">
                  <a:solidFill>
                    <a:srgbClr val="000000"/>
                  </a:solidFill>
                  <a:latin typeface="Aileron Bold"/>
                  <a:ea typeface="Aileron Bold"/>
                  <a:cs typeface="Aileron Bold"/>
                  <a:sym typeface="Aileron Bold"/>
                </a:rPr>
                <a:t>Power Group</a:t>
              </a:r>
            </a:p>
          </p:txBody>
        </p:sp>
      </p:grpSp>
      <p:sp>
        <p:nvSpPr>
          <p:cNvPr name="Freeform 14" id="14"/>
          <p:cNvSpPr/>
          <p:nvPr/>
        </p:nvSpPr>
        <p:spPr>
          <a:xfrm flipH="false" flipV="false" rot="0">
            <a:off x="15496067" y="8003096"/>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4"/>
            <a:stretch>
              <a:fillRect l="0" t="0" r="0" b="0"/>
            </a:stretch>
          </a:blipFill>
        </p:spPr>
      </p:sp>
      <p:sp>
        <p:nvSpPr>
          <p:cNvPr name="Freeform 15" id="15"/>
          <p:cNvSpPr/>
          <p:nvPr/>
        </p:nvSpPr>
        <p:spPr>
          <a:xfrm flipH="true" flipV="false" rot="0">
            <a:off x="14157157" y="9241064"/>
            <a:ext cx="5223591" cy="1177682"/>
          </a:xfrm>
          <a:custGeom>
            <a:avLst/>
            <a:gdLst/>
            <a:ahLst/>
            <a:cxnLst/>
            <a:rect r="r" b="b" t="t" l="l"/>
            <a:pathLst>
              <a:path h="1177682" w="5223591">
                <a:moveTo>
                  <a:pt x="5223591" y="0"/>
                </a:moveTo>
                <a:lnTo>
                  <a:pt x="0" y="0"/>
                </a:lnTo>
                <a:lnTo>
                  <a:pt x="0" y="1177682"/>
                </a:lnTo>
                <a:lnTo>
                  <a:pt x="5223591" y="1177682"/>
                </a:lnTo>
                <a:lnTo>
                  <a:pt x="522359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3046847" y="9122562"/>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2272245" y="6708003"/>
            <a:ext cx="3444852" cy="3578997"/>
          </a:xfrm>
          <a:custGeom>
            <a:avLst/>
            <a:gdLst/>
            <a:ahLst/>
            <a:cxnLst/>
            <a:rect r="r" b="b" t="t" l="l"/>
            <a:pathLst>
              <a:path h="3578997" w="3444852">
                <a:moveTo>
                  <a:pt x="0" y="0"/>
                </a:moveTo>
                <a:lnTo>
                  <a:pt x="3444851" y="0"/>
                </a:lnTo>
                <a:lnTo>
                  <a:pt x="3444851" y="3578997"/>
                </a:lnTo>
                <a:lnTo>
                  <a:pt x="0" y="357899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8" id="18"/>
          <p:cNvSpPr/>
          <p:nvPr/>
        </p:nvSpPr>
        <p:spPr>
          <a:xfrm flipH="false" flipV="false" rot="0">
            <a:off x="1702278" y="2420285"/>
            <a:ext cx="6440066" cy="4172233"/>
          </a:xfrm>
          <a:custGeom>
            <a:avLst/>
            <a:gdLst/>
            <a:ahLst/>
            <a:cxnLst/>
            <a:rect r="r" b="b" t="t" l="l"/>
            <a:pathLst>
              <a:path h="4172233" w="6440066">
                <a:moveTo>
                  <a:pt x="0" y="0"/>
                </a:moveTo>
                <a:lnTo>
                  <a:pt x="6440066" y="0"/>
                </a:lnTo>
                <a:lnTo>
                  <a:pt x="6440066" y="4172233"/>
                </a:lnTo>
                <a:lnTo>
                  <a:pt x="0" y="4172233"/>
                </a:lnTo>
                <a:lnTo>
                  <a:pt x="0" y="0"/>
                </a:lnTo>
                <a:close/>
              </a:path>
            </a:pathLst>
          </a:custGeom>
          <a:blipFill>
            <a:blip r:embed="rId15"/>
            <a:stretch>
              <a:fillRect l="0" t="0" r="0" b="0"/>
            </a:stretch>
          </a:blipFill>
        </p:spPr>
      </p:sp>
      <p:sp>
        <p:nvSpPr>
          <p:cNvPr name="Freeform 19" id="19"/>
          <p:cNvSpPr/>
          <p:nvPr/>
        </p:nvSpPr>
        <p:spPr>
          <a:xfrm flipH="false" flipV="false" rot="0">
            <a:off x="8920508" y="4506401"/>
            <a:ext cx="7349426" cy="2605972"/>
          </a:xfrm>
          <a:custGeom>
            <a:avLst/>
            <a:gdLst/>
            <a:ahLst/>
            <a:cxnLst/>
            <a:rect r="r" b="b" t="t" l="l"/>
            <a:pathLst>
              <a:path h="2605972" w="7349426">
                <a:moveTo>
                  <a:pt x="0" y="0"/>
                </a:moveTo>
                <a:lnTo>
                  <a:pt x="7349426" y="0"/>
                </a:lnTo>
                <a:lnTo>
                  <a:pt x="7349426" y="2605972"/>
                </a:lnTo>
                <a:lnTo>
                  <a:pt x="0" y="2605972"/>
                </a:lnTo>
                <a:lnTo>
                  <a:pt x="0" y="0"/>
                </a:lnTo>
                <a:close/>
              </a:path>
            </a:pathLst>
          </a:custGeom>
          <a:blipFill>
            <a:blip r:embed="rId16"/>
            <a:stretch>
              <a:fillRect l="0" t="0" r="0" b="0"/>
            </a:stretch>
          </a:blipFill>
        </p:spPr>
      </p:sp>
      <p:sp>
        <p:nvSpPr>
          <p:cNvPr name="TextBox 20" id="20"/>
          <p:cNvSpPr txBox="true"/>
          <p:nvPr/>
        </p:nvSpPr>
        <p:spPr>
          <a:xfrm rot="0">
            <a:off x="1706469" y="1465609"/>
            <a:ext cx="15314492" cy="390524"/>
          </a:xfrm>
          <a:prstGeom prst="rect">
            <a:avLst/>
          </a:prstGeom>
        </p:spPr>
        <p:txBody>
          <a:bodyPr anchor="t" rtlCol="false" tIns="0" lIns="0" bIns="0" rIns="0">
            <a:spAutoFit/>
          </a:bodyPr>
          <a:lstStyle/>
          <a:p>
            <a:pPr algn="l">
              <a:lnSpc>
                <a:spcPts val="2999"/>
              </a:lnSpc>
            </a:pPr>
            <a:r>
              <a:rPr lang="en-US" sz="2999" b="true">
                <a:solidFill>
                  <a:srgbClr val="000000"/>
                </a:solidFill>
                <a:latin typeface="Aileron Bold"/>
                <a:ea typeface="Aileron Bold"/>
                <a:cs typeface="Aileron Bold"/>
                <a:sym typeface="Aileron Bold"/>
              </a:rPr>
              <a:t>5. How have global emissions changed year over year?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ACE"/>
        </a:solidFill>
      </p:bgPr>
    </p:bg>
    <p:spTree>
      <p:nvGrpSpPr>
        <p:cNvPr id="1" name=""/>
        <p:cNvGrpSpPr/>
        <p:nvPr/>
      </p:nvGrpSpPr>
      <p:grpSpPr>
        <a:xfrm>
          <a:off x="0" y="0"/>
          <a:ext cx="0" cy="0"/>
          <a:chOff x="0" y="0"/>
          <a:chExt cx="0" cy="0"/>
        </a:xfrm>
      </p:grpSpPr>
      <p:sp>
        <p:nvSpPr>
          <p:cNvPr name="Freeform 2" id="2"/>
          <p:cNvSpPr/>
          <p:nvPr/>
        </p:nvSpPr>
        <p:spPr>
          <a:xfrm flipH="false" flipV="false" rot="0">
            <a:off x="16685898" y="0"/>
            <a:ext cx="1602102" cy="1175507"/>
          </a:xfrm>
          <a:custGeom>
            <a:avLst/>
            <a:gdLst/>
            <a:ahLst/>
            <a:cxnLst/>
            <a:rect r="r" b="b" t="t" l="l"/>
            <a:pathLst>
              <a:path h="1175507" w="1602102">
                <a:moveTo>
                  <a:pt x="0" y="0"/>
                </a:moveTo>
                <a:lnTo>
                  <a:pt x="1602102" y="0"/>
                </a:lnTo>
                <a:lnTo>
                  <a:pt x="1602102" y="1175507"/>
                </a:lnTo>
                <a:lnTo>
                  <a:pt x="0" y="11755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3393889" cy="923982"/>
            <a:chOff x="0" y="0"/>
            <a:chExt cx="4525185" cy="1231976"/>
          </a:xfrm>
        </p:grpSpPr>
        <p:sp>
          <p:nvSpPr>
            <p:cNvPr name="Freeform 4" id="4"/>
            <p:cNvSpPr/>
            <p:nvPr/>
          </p:nvSpPr>
          <p:spPr>
            <a:xfrm flipH="false" flipV="false" rot="0">
              <a:off x="0" y="0"/>
              <a:ext cx="1164910" cy="1231976"/>
            </a:xfrm>
            <a:custGeom>
              <a:avLst/>
              <a:gdLst/>
              <a:ahLst/>
              <a:cxnLst/>
              <a:rect r="r" b="b" t="t" l="l"/>
              <a:pathLst>
                <a:path h="1231976" w="1164910">
                  <a:moveTo>
                    <a:pt x="0" y="0"/>
                  </a:moveTo>
                  <a:lnTo>
                    <a:pt x="1164910" y="0"/>
                  </a:lnTo>
                  <a:lnTo>
                    <a:pt x="1164910" y="1231976"/>
                  </a:lnTo>
                  <a:lnTo>
                    <a:pt x="0" y="1231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348473" y="335435"/>
              <a:ext cx="3176712" cy="472052"/>
            </a:xfrm>
            <a:prstGeom prst="rect">
              <a:avLst/>
            </a:prstGeom>
          </p:spPr>
          <p:txBody>
            <a:bodyPr anchor="t" rtlCol="false" tIns="0" lIns="0" bIns="0" rIns="0">
              <a:spAutoFit/>
            </a:bodyPr>
            <a:lstStyle/>
            <a:p>
              <a:pPr algn="l">
                <a:lnSpc>
                  <a:spcPts val="2529"/>
                </a:lnSpc>
              </a:pPr>
              <a:r>
                <a:rPr lang="en-US" sz="2529" b="true">
                  <a:solidFill>
                    <a:srgbClr val="000000"/>
                  </a:solidFill>
                  <a:latin typeface="Aileron Bold"/>
                  <a:ea typeface="Aileron Bold"/>
                  <a:cs typeface="Aileron Bold"/>
                  <a:sym typeface="Aileron Bold"/>
                </a:rPr>
                <a:t>Power Group</a:t>
              </a:r>
            </a:p>
          </p:txBody>
        </p:sp>
      </p:grpSp>
      <p:sp>
        <p:nvSpPr>
          <p:cNvPr name="Freeform 6" id="6"/>
          <p:cNvSpPr/>
          <p:nvPr/>
        </p:nvSpPr>
        <p:spPr>
          <a:xfrm flipH="false" flipV="false" rot="0">
            <a:off x="-760110" y="8232442"/>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6"/>
            <a:stretch>
              <a:fillRect l="0" t="0" r="0" b="0"/>
            </a:stretch>
          </a:blipFill>
        </p:spPr>
      </p:sp>
      <p:sp>
        <p:nvSpPr>
          <p:cNvPr name="Freeform 7" id="7"/>
          <p:cNvSpPr/>
          <p:nvPr/>
        </p:nvSpPr>
        <p:spPr>
          <a:xfrm flipH="true" flipV="false" rot="0">
            <a:off x="-423736"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361220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446908" y="8915654"/>
            <a:ext cx="1886398" cy="1417367"/>
          </a:xfrm>
          <a:custGeom>
            <a:avLst/>
            <a:gdLst/>
            <a:ahLst/>
            <a:cxnLst/>
            <a:rect r="r" b="b" t="t" l="l"/>
            <a:pathLst>
              <a:path h="1417367" w="1886398">
                <a:moveTo>
                  <a:pt x="0" y="0"/>
                </a:moveTo>
                <a:lnTo>
                  <a:pt x="1886397" y="0"/>
                </a:lnTo>
                <a:lnTo>
                  <a:pt x="1886397" y="1417367"/>
                </a:lnTo>
                <a:lnTo>
                  <a:pt x="0" y="14173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355396" y="9201150"/>
            <a:ext cx="2052308" cy="1160446"/>
          </a:xfrm>
          <a:custGeom>
            <a:avLst/>
            <a:gdLst/>
            <a:ahLst/>
            <a:cxnLst/>
            <a:rect r="r" b="b" t="t" l="l"/>
            <a:pathLst>
              <a:path h="1160446" w="2052308">
                <a:moveTo>
                  <a:pt x="0" y="0"/>
                </a:moveTo>
                <a:lnTo>
                  <a:pt x="2052309" y="0"/>
                </a:lnTo>
                <a:lnTo>
                  <a:pt x="2052309" y="1160446"/>
                </a:lnTo>
                <a:lnTo>
                  <a:pt x="0" y="1160446"/>
                </a:lnTo>
                <a:lnTo>
                  <a:pt x="0" y="0"/>
                </a:lnTo>
                <a:close/>
              </a:path>
            </a:pathLst>
          </a:custGeom>
          <a:blipFill>
            <a:blip r:embed="rId11"/>
            <a:stretch>
              <a:fillRect l="0" t="0" r="0" b="0"/>
            </a:stretch>
          </a:blipFill>
        </p:spPr>
      </p:sp>
      <p:sp>
        <p:nvSpPr>
          <p:cNvPr name="Freeform 11" id="11"/>
          <p:cNvSpPr/>
          <p:nvPr/>
        </p:nvSpPr>
        <p:spPr>
          <a:xfrm flipH="true" flipV="false" rot="0">
            <a:off x="913395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788002"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5496067" y="8003096"/>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12"/>
            <a:stretch>
              <a:fillRect l="0" t="0" r="0" b="0"/>
            </a:stretch>
          </a:blipFill>
        </p:spPr>
      </p:sp>
      <p:sp>
        <p:nvSpPr>
          <p:cNvPr name="Freeform 14" id="14"/>
          <p:cNvSpPr/>
          <p:nvPr/>
        </p:nvSpPr>
        <p:spPr>
          <a:xfrm flipH="true" flipV="false" rot="0">
            <a:off x="14157157" y="9241064"/>
            <a:ext cx="5223591" cy="1177682"/>
          </a:xfrm>
          <a:custGeom>
            <a:avLst/>
            <a:gdLst/>
            <a:ahLst/>
            <a:cxnLst/>
            <a:rect r="r" b="b" t="t" l="l"/>
            <a:pathLst>
              <a:path h="1177682" w="5223591">
                <a:moveTo>
                  <a:pt x="5223591" y="0"/>
                </a:moveTo>
                <a:lnTo>
                  <a:pt x="0" y="0"/>
                </a:lnTo>
                <a:lnTo>
                  <a:pt x="0" y="1177682"/>
                </a:lnTo>
                <a:lnTo>
                  <a:pt x="5223591" y="1177682"/>
                </a:lnTo>
                <a:lnTo>
                  <a:pt x="522359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3351647"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2428514" y="6301106"/>
            <a:ext cx="5406862" cy="2900044"/>
          </a:xfrm>
          <a:custGeom>
            <a:avLst/>
            <a:gdLst/>
            <a:ahLst/>
            <a:cxnLst/>
            <a:rect r="r" b="b" t="t" l="l"/>
            <a:pathLst>
              <a:path h="2900044" w="5406862">
                <a:moveTo>
                  <a:pt x="0" y="0"/>
                </a:moveTo>
                <a:lnTo>
                  <a:pt x="5406863" y="0"/>
                </a:lnTo>
                <a:lnTo>
                  <a:pt x="5406863" y="2900044"/>
                </a:lnTo>
                <a:lnTo>
                  <a:pt x="0" y="29000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false" flipV="false" rot="0">
            <a:off x="1696944" y="2539751"/>
            <a:ext cx="7990815" cy="2603749"/>
          </a:xfrm>
          <a:custGeom>
            <a:avLst/>
            <a:gdLst/>
            <a:ahLst/>
            <a:cxnLst/>
            <a:rect r="r" b="b" t="t" l="l"/>
            <a:pathLst>
              <a:path h="2603749" w="7990815">
                <a:moveTo>
                  <a:pt x="0" y="0"/>
                </a:moveTo>
                <a:lnTo>
                  <a:pt x="7990815" y="0"/>
                </a:lnTo>
                <a:lnTo>
                  <a:pt x="7990815" y="2603749"/>
                </a:lnTo>
                <a:lnTo>
                  <a:pt x="0" y="2603749"/>
                </a:lnTo>
                <a:lnTo>
                  <a:pt x="0" y="0"/>
                </a:lnTo>
                <a:close/>
              </a:path>
            </a:pathLst>
          </a:custGeom>
          <a:blipFill>
            <a:blip r:embed="rId15"/>
            <a:stretch>
              <a:fillRect l="0" t="0" r="0" b="0"/>
            </a:stretch>
          </a:blipFill>
        </p:spPr>
      </p:sp>
      <p:sp>
        <p:nvSpPr>
          <p:cNvPr name="Freeform 18" id="18"/>
          <p:cNvSpPr/>
          <p:nvPr/>
        </p:nvSpPr>
        <p:spPr>
          <a:xfrm flipH="false" flipV="false" rot="0">
            <a:off x="10373605" y="3841626"/>
            <a:ext cx="5956083" cy="4075215"/>
          </a:xfrm>
          <a:custGeom>
            <a:avLst/>
            <a:gdLst/>
            <a:ahLst/>
            <a:cxnLst/>
            <a:rect r="r" b="b" t="t" l="l"/>
            <a:pathLst>
              <a:path h="4075215" w="5956083">
                <a:moveTo>
                  <a:pt x="0" y="0"/>
                </a:moveTo>
                <a:lnTo>
                  <a:pt x="5956084" y="0"/>
                </a:lnTo>
                <a:lnTo>
                  <a:pt x="5956084" y="4075215"/>
                </a:lnTo>
                <a:lnTo>
                  <a:pt x="0" y="4075215"/>
                </a:lnTo>
                <a:lnTo>
                  <a:pt x="0" y="0"/>
                </a:lnTo>
                <a:close/>
              </a:path>
            </a:pathLst>
          </a:custGeom>
          <a:blipFill>
            <a:blip r:embed="rId16"/>
            <a:stretch>
              <a:fillRect l="0" t="0" r="0" b="0"/>
            </a:stretch>
          </a:blipFill>
        </p:spPr>
      </p:sp>
      <p:sp>
        <p:nvSpPr>
          <p:cNvPr name="TextBox 19" id="19"/>
          <p:cNvSpPr txBox="true"/>
          <p:nvPr/>
        </p:nvSpPr>
        <p:spPr>
          <a:xfrm rot="0">
            <a:off x="1841336" y="1434809"/>
            <a:ext cx="15314492" cy="390524"/>
          </a:xfrm>
          <a:prstGeom prst="rect">
            <a:avLst/>
          </a:prstGeom>
        </p:spPr>
        <p:txBody>
          <a:bodyPr anchor="t" rtlCol="false" tIns="0" lIns="0" bIns="0" rIns="0">
            <a:spAutoFit/>
          </a:bodyPr>
          <a:lstStyle/>
          <a:p>
            <a:pPr algn="l">
              <a:lnSpc>
                <a:spcPts val="2999"/>
              </a:lnSpc>
            </a:pPr>
            <a:r>
              <a:rPr lang="en-US" sz="2999" b="true">
                <a:solidFill>
                  <a:srgbClr val="000000"/>
                </a:solidFill>
                <a:latin typeface="Aileron Bold"/>
                <a:ea typeface="Aileron Bold"/>
                <a:cs typeface="Aileron Bold"/>
                <a:sym typeface="Aileron Bold"/>
              </a:rPr>
              <a:t>6. What is the trend in GDP for each country over the given years?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ACE"/>
        </a:solidFill>
      </p:bgPr>
    </p:bg>
    <p:spTree>
      <p:nvGrpSpPr>
        <p:cNvPr id="1" name=""/>
        <p:cNvGrpSpPr/>
        <p:nvPr/>
      </p:nvGrpSpPr>
      <p:grpSpPr>
        <a:xfrm>
          <a:off x="0" y="0"/>
          <a:ext cx="0" cy="0"/>
          <a:chOff x="0" y="0"/>
          <a:chExt cx="0" cy="0"/>
        </a:xfrm>
      </p:grpSpPr>
      <p:sp>
        <p:nvSpPr>
          <p:cNvPr name="Freeform 2" id="2"/>
          <p:cNvSpPr/>
          <p:nvPr/>
        </p:nvSpPr>
        <p:spPr>
          <a:xfrm flipH="false" flipV="false" rot="0">
            <a:off x="16685898" y="0"/>
            <a:ext cx="1602102" cy="1175507"/>
          </a:xfrm>
          <a:custGeom>
            <a:avLst/>
            <a:gdLst/>
            <a:ahLst/>
            <a:cxnLst/>
            <a:rect r="r" b="b" t="t" l="l"/>
            <a:pathLst>
              <a:path h="1175507" w="1602102">
                <a:moveTo>
                  <a:pt x="0" y="0"/>
                </a:moveTo>
                <a:lnTo>
                  <a:pt x="1602102" y="0"/>
                </a:lnTo>
                <a:lnTo>
                  <a:pt x="1602102" y="1175507"/>
                </a:lnTo>
                <a:lnTo>
                  <a:pt x="0" y="11755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3393889" cy="923982"/>
            <a:chOff x="0" y="0"/>
            <a:chExt cx="4525185" cy="1231976"/>
          </a:xfrm>
        </p:grpSpPr>
        <p:sp>
          <p:nvSpPr>
            <p:cNvPr name="Freeform 4" id="4"/>
            <p:cNvSpPr/>
            <p:nvPr/>
          </p:nvSpPr>
          <p:spPr>
            <a:xfrm flipH="false" flipV="false" rot="0">
              <a:off x="0" y="0"/>
              <a:ext cx="1164910" cy="1231976"/>
            </a:xfrm>
            <a:custGeom>
              <a:avLst/>
              <a:gdLst/>
              <a:ahLst/>
              <a:cxnLst/>
              <a:rect r="r" b="b" t="t" l="l"/>
              <a:pathLst>
                <a:path h="1231976" w="1164910">
                  <a:moveTo>
                    <a:pt x="0" y="0"/>
                  </a:moveTo>
                  <a:lnTo>
                    <a:pt x="1164910" y="0"/>
                  </a:lnTo>
                  <a:lnTo>
                    <a:pt x="1164910" y="1231976"/>
                  </a:lnTo>
                  <a:lnTo>
                    <a:pt x="0" y="1231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348473" y="335435"/>
              <a:ext cx="3176712" cy="472052"/>
            </a:xfrm>
            <a:prstGeom prst="rect">
              <a:avLst/>
            </a:prstGeom>
          </p:spPr>
          <p:txBody>
            <a:bodyPr anchor="t" rtlCol="false" tIns="0" lIns="0" bIns="0" rIns="0">
              <a:spAutoFit/>
            </a:bodyPr>
            <a:lstStyle/>
            <a:p>
              <a:pPr algn="l">
                <a:lnSpc>
                  <a:spcPts val="2529"/>
                </a:lnSpc>
              </a:pPr>
              <a:r>
                <a:rPr lang="en-US" sz="2529" b="true">
                  <a:solidFill>
                    <a:srgbClr val="000000"/>
                  </a:solidFill>
                  <a:latin typeface="Aileron Bold"/>
                  <a:ea typeface="Aileron Bold"/>
                  <a:cs typeface="Aileron Bold"/>
                  <a:sym typeface="Aileron Bold"/>
                </a:rPr>
                <a:t>Power Group</a:t>
              </a:r>
            </a:p>
          </p:txBody>
        </p:sp>
      </p:grpSp>
      <p:sp>
        <p:nvSpPr>
          <p:cNvPr name="Freeform 6" id="6"/>
          <p:cNvSpPr/>
          <p:nvPr/>
        </p:nvSpPr>
        <p:spPr>
          <a:xfrm flipH="false" flipV="false" rot="0">
            <a:off x="-760110" y="8232442"/>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6"/>
            <a:stretch>
              <a:fillRect l="0" t="0" r="0" b="0"/>
            </a:stretch>
          </a:blipFill>
        </p:spPr>
      </p:sp>
      <p:sp>
        <p:nvSpPr>
          <p:cNvPr name="Freeform 7" id="7"/>
          <p:cNvSpPr/>
          <p:nvPr/>
        </p:nvSpPr>
        <p:spPr>
          <a:xfrm flipH="true" flipV="false" rot="0">
            <a:off x="-423736"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361220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446908" y="8915654"/>
            <a:ext cx="1886398" cy="1417367"/>
          </a:xfrm>
          <a:custGeom>
            <a:avLst/>
            <a:gdLst/>
            <a:ahLst/>
            <a:cxnLst/>
            <a:rect r="r" b="b" t="t" l="l"/>
            <a:pathLst>
              <a:path h="1417367" w="1886398">
                <a:moveTo>
                  <a:pt x="0" y="0"/>
                </a:moveTo>
                <a:lnTo>
                  <a:pt x="1886397" y="0"/>
                </a:lnTo>
                <a:lnTo>
                  <a:pt x="1886397" y="1417367"/>
                </a:lnTo>
                <a:lnTo>
                  <a:pt x="0" y="14173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355396" y="9201150"/>
            <a:ext cx="2052308" cy="1160446"/>
          </a:xfrm>
          <a:custGeom>
            <a:avLst/>
            <a:gdLst/>
            <a:ahLst/>
            <a:cxnLst/>
            <a:rect r="r" b="b" t="t" l="l"/>
            <a:pathLst>
              <a:path h="1160446" w="2052308">
                <a:moveTo>
                  <a:pt x="0" y="0"/>
                </a:moveTo>
                <a:lnTo>
                  <a:pt x="2052309" y="0"/>
                </a:lnTo>
                <a:lnTo>
                  <a:pt x="2052309" y="1160446"/>
                </a:lnTo>
                <a:lnTo>
                  <a:pt x="0" y="1160446"/>
                </a:lnTo>
                <a:lnTo>
                  <a:pt x="0" y="0"/>
                </a:lnTo>
                <a:close/>
              </a:path>
            </a:pathLst>
          </a:custGeom>
          <a:blipFill>
            <a:blip r:embed="rId11"/>
            <a:stretch>
              <a:fillRect l="0" t="0" r="0" b="0"/>
            </a:stretch>
          </a:blipFill>
        </p:spPr>
      </p:sp>
      <p:sp>
        <p:nvSpPr>
          <p:cNvPr name="Freeform 11" id="11"/>
          <p:cNvSpPr/>
          <p:nvPr/>
        </p:nvSpPr>
        <p:spPr>
          <a:xfrm flipH="true" flipV="false" rot="0">
            <a:off x="913395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788002"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5496067" y="8003096"/>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12"/>
            <a:stretch>
              <a:fillRect l="0" t="0" r="0" b="0"/>
            </a:stretch>
          </a:blipFill>
        </p:spPr>
      </p:sp>
      <p:sp>
        <p:nvSpPr>
          <p:cNvPr name="Freeform 14" id="14"/>
          <p:cNvSpPr/>
          <p:nvPr/>
        </p:nvSpPr>
        <p:spPr>
          <a:xfrm flipH="true" flipV="false" rot="0">
            <a:off x="14157157" y="9241064"/>
            <a:ext cx="5223591" cy="1177682"/>
          </a:xfrm>
          <a:custGeom>
            <a:avLst/>
            <a:gdLst/>
            <a:ahLst/>
            <a:cxnLst/>
            <a:rect r="r" b="b" t="t" l="l"/>
            <a:pathLst>
              <a:path h="1177682" w="5223591">
                <a:moveTo>
                  <a:pt x="5223591" y="0"/>
                </a:moveTo>
                <a:lnTo>
                  <a:pt x="0" y="0"/>
                </a:lnTo>
                <a:lnTo>
                  <a:pt x="0" y="1177682"/>
                </a:lnTo>
                <a:lnTo>
                  <a:pt x="5223591" y="1177682"/>
                </a:lnTo>
                <a:lnTo>
                  <a:pt x="522359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3351647"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2951863" y="7063784"/>
            <a:ext cx="2990088" cy="2104275"/>
          </a:xfrm>
          <a:custGeom>
            <a:avLst/>
            <a:gdLst/>
            <a:ahLst/>
            <a:cxnLst/>
            <a:rect r="r" b="b" t="t" l="l"/>
            <a:pathLst>
              <a:path h="2104275" w="2990088">
                <a:moveTo>
                  <a:pt x="0" y="0"/>
                </a:moveTo>
                <a:lnTo>
                  <a:pt x="2990089" y="0"/>
                </a:lnTo>
                <a:lnTo>
                  <a:pt x="2990089" y="2104274"/>
                </a:lnTo>
                <a:lnTo>
                  <a:pt x="0" y="2104274"/>
                </a:lnTo>
                <a:lnTo>
                  <a:pt x="0" y="0"/>
                </a:lnTo>
                <a:close/>
              </a:path>
            </a:pathLst>
          </a:custGeom>
          <a:blipFill>
            <a:blip r:embed="rId13"/>
            <a:stretch>
              <a:fillRect l="0" t="0" r="0" b="0"/>
            </a:stretch>
          </a:blipFill>
        </p:spPr>
      </p:sp>
      <p:sp>
        <p:nvSpPr>
          <p:cNvPr name="Freeform 17" id="17"/>
          <p:cNvSpPr/>
          <p:nvPr/>
        </p:nvSpPr>
        <p:spPr>
          <a:xfrm flipH="false" flipV="false" rot="0">
            <a:off x="1696944" y="2360496"/>
            <a:ext cx="6624756" cy="4168124"/>
          </a:xfrm>
          <a:custGeom>
            <a:avLst/>
            <a:gdLst/>
            <a:ahLst/>
            <a:cxnLst/>
            <a:rect r="r" b="b" t="t" l="l"/>
            <a:pathLst>
              <a:path h="4168124" w="6624756">
                <a:moveTo>
                  <a:pt x="0" y="0"/>
                </a:moveTo>
                <a:lnTo>
                  <a:pt x="6624757" y="0"/>
                </a:lnTo>
                <a:lnTo>
                  <a:pt x="6624757" y="4168125"/>
                </a:lnTo>
                <a:lnTo>
                  <a:pt x="0" y="4168125"/>
                </a:lnTo>
                <a:lnTo>
                  <a:pt x="0" y="0"/>
                </a:lnTo>
                <a:close/>
              </a:path>
            </a:pathLst>
          </a:custGeom>
          <a:blipFill>
            <a:blip r:embed="rId14"/>
            <a:stretch>
              <a:fillRect l="0" t="0" r="0" b="0"/>
            </a:stretch>
          </a:blipFill>
        </p:spPr>
      </p:sp>
      <p:sp>
        <p:nvSpPr>
          <p:cNvPr name="Freeform 18" id="18"/>
          <p:cNvSpPr/>
          <p:nvPr/>
        </p:nvSpPr>
        <p:spPr>
          <a:xfrm flipH="false" flipV="false" rot="0">
            <a:off x="9144000" y="3151414"/>
            <a:ext cx="6831766" cy="3525601"/>
          </a:xfrm>
          <a:custGeom>
            <a:avLst/>
            <a:gdLst/>
            <a:ahLst/>
            <a:cxnLst/>
            <a:rect r="r" b="b" t="t" l="l"/>
            <a:pathLst>
              <a:path h="3525601" w="6831766">
                <a:moveTo>
                  <a:pt x="0" y="0"/>
                </a:moveTo>
                <a:lnTo>
                  <a:pt x="6831766" y="0"/>
                </a:lnTo>
                <a:lnTo>
                  <a:pt x="6831766" y="3525601"/>
                </a:lnTo>
                <a:lnTo>
                  <a:pt x="0" y="3525601"/>
                </a:lnTo>
                <a:lnTo>
                  <a:pt x="0" y="0"/>
                </a:lnTo>
                <a:close/>
              </a:path>
            </a:pathLst>
          </a:custGeom>
          <a:blipFill>
            <a:blip r:embed="rId15"/>
            <a:stretch>
              <a:fillRect l="0" t="0" r="0" b="0"/>
            </a:stretch>
          </a:blipFill>
        </p:spPr>
      </p:sp>
      <p:sp>
        <p:nvSpPr>
          <p:cNvPr name="TextBox 19" id="19"/>
          <p:cNvSpPr txBox="true"/>
          <p:nvPr/>
        </p:nvSpPr>
        <p:spPr>
          <a:xfrm rot="0">
            <a:off x="1841336" y="1434809"/>
            <a:ext cx="15314492" cy="390524"/>
          </a:xfrm>
          <a:prstGeom prst="rect">
            <a:avLst/>
          </a:prstGeom>
        </p:spPr>
        <p:txBody>
          <a:bodyPr anchor="t" rtlCol="false" tIns="0" lIns="0" bIns="0" rIns="0">
            <a:spAutoFit/>
          </a:bodyPr>
          <a:lstStyle/>
          <a:p>
            <a:pPr algn="l">
              <a:lnSpc>
                <a:spcPts val="2999"/>
              </a:lnSpc>
            </a:pPr>
            <a:r>
              <a:rPr lang="en-US" sz="2999" b="true">
                <a:solidFill>
                  <a:srgbClr val="000000"/>
                </a:solidFill>
                <a:latin typeface="Aileron Bold"/>
                <a:ea typeface="Aileron Bold"/>
                <a:cs typeface="Aileron Bold"/>
                <a:sym typeface="Aileron Bold"/>
              </a:rPr>
              <a:t>7. How has population growth affected total emissions in each country?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ACE"/>
        </a:solidFill>
      </p:bgPr>
    </p:bg>
    <p:spTree>
      <p:nvGrpSpPr>
        <p:cNvPr id="1" name=""/>
        <p:cNvGrpSpPr/>
        <p:nvPr/>
      </p:nvGrpSpPr>
      <p:grpSpPr>
        <a:xfrm>
          <a:off x="0" y="0"/>
          <a:ext cx="0" cy="0"/>
          <a:chOff x="0" y="0"/>
          <a:chExt cx="0" cy="0"/>
        </a:xfrm>
      </p:grpSpPr>
      <p:sp>
        <p:nvSpPr>
          <p:cNvPr name="Freeform 2" id="2"/>
          <p:cNvSpPr/>
          <p:nvPr/>
        </p:nvSpPr>
        <p:spPr>
          <a:xfrm flipH="false" flipV="false" rot="0">
            <a:off x="16685898" y="0"/>
            <a:ext cx="1602102" cy="1175507"/>
          </a:xfrm>
          <a:custGeom>
            <a:avLst/>
            <a:gdLst/>
            <a:ahLst/>
            <a:cxnLst/>
            <a:rect r="r" b="b" t="t" l="l"/>
            <a:pathLst>
              <a:path h="1175507" w="1602102">
                <a:moveTo>
                  <a:pt x="0" y="0"/>
                </a:moveTo>
                <a:lnTo>
                  <a:pt x="1602102" y="0"/>
                </a:lnTo>
                <a:lnTo>
                  <a:pt x="1602102" y="1175507"/>
                </a:lnTo>
                <a:lnTo>
                  <a:pt x="0" y="11755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3393889" cy="923982"/>
            <a:chOff x="0" y="0"/>
            <a:chExt cx="4525185" cy="1231976"/>
          </a:xfrm>
        </p:grpSpPr>
        <p:sp>
          <p:nvSpPr>
            <p:cNvPr name="Freeform 4" id="4"/>
            <p:cNvSpPr/>
            <p:nvPr/>
          </p:nvSpPr>
          <p:spPr>
            <a:xfrm flipH="false" flipV="false" rot="0">
              <a:off x="0" y="0"/>
              <a:ext cx="1164910" cy="1231976"/>
            </a:xfrm>
            <a:custGeom>
              <a:avLst/>
              <a:gdLst/>
              <a:ahLst/>
              <a:cxnLst/>
              <a:rect r="r" b="b" t="t" l="l"/>
              <a:pathLst>
                <a:path h="1231976" w="1164910">
                  <a:moveTo>
                    <a:pt x="0" y="0"/>
                  </a:moveTo>
                  <a:lnTo>
                    <a:pt x="1164910" y="0"/>
                  </a:lnTo>
                  <a:lnTo>
                    <a:pt x="1164910" y="1231976"/>
                  </a:lnTo>
                  <a:lnTo>
                    <a:pt x="0" y="1231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348473" y="335435"/>
              <a:ext cx="3176712" cy="472052"/>
            </a:xfrm>
            <a:prstGeom prst="rect">
              <a:avLst/>
            </a:prstGeom>
          </p:spPr>
          <p:txBody>
            <a:bodyPr anchor="t" rtlCol="false" tIns="0" lIns="0" bIns="0" rIns="0">
              <a:spAutoFit/>
            </a:bodyPr>
            <a:lstStyle/>
            <a:p>
              <a:pPr algn="l">
                <a:lnSpc>
                  <a:spcPts val="2529"/>
                </a:lnSpc>
              </a:pPr>
              <a:r>
                <a:rPr lang="en-US" sz="2529" b="true">
                  <a:solidFill>
                    <a:srgbClr val="000000"/>
                  </a:solidFill>
                  <a:latin typeface="Aileron Bold"/>
                  <a:ea typeface="Aileron Bold"/>
                  <a:cs typeface="Aileron Bold"/>
                  <a:sym typeface="Aileron Bold"/>
                </a:rPr>
                <a:t>Power Group</a:t>
              </a:r>
            </a:p>
          </p:txBody>
        </p:sp>
      </p:grpSp>
      <p:sp>
        <p:nvSpPr>
          <p:cNvPr name="Freeform 6" id="6"/>
          <p:cNvSpPr/>
          <p:nvPr/>
        </p:nvSpPr>
        <p:spPr>
          <a:xfrm flipH="false" flipV="false" rot="0">
            <a:off x="-760110" y="8232442"/>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6"/>
            <a:stretch>
              <a:fillRect l="0" t="0" r="0" b="0"/>
            </a:stretch>
          </a:blipFill>
        </p:spPr>
      </p:sp>
      <p:sp>
        <p:nvSpPr>
          <p:cNvPr name="Freeform 7" id="7"/>
          <p:cNvSpPr/>
          <p:nvPr/>
        </p:nvSpPr>
        <p:spPr>
          <a:xfrm flipH="true" flipV="false" rot="0">
            <a:off x="-423736"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361220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446908" y="8915654"/>
            <a:ext cx="1886398" cy="1417367"/>
          </a:xfrm>
          <a:custGeom>
            <a:avLst/>
            <a:gdLst/>
            <a:ahLst/>
            <a:cxnLst/>
            <a:rect r="r" b="b" t="t" l="l"/>
            <a:pathLst>
              <a:path h="1417367" w="1886398">
                <a:moveTo>
                  <a:pt x="0" y="0"/>
                </a:moveTo>
                <a:lnTo>
                  <a:pt x="1886397" y="0"/>
                </a:lnTo>
                <a:lnTo>
                  <a:pt x="1886397" y="1417367"/>
                </a:lnTo>
                <a:lnTo>
                  <a:pt x="0" y="14173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355396" y="9201150"/>
            <a:ext cx="2052308" cy="1160446"/>
          </a:xfrm>
          <a:custGeom>
            <a:avLst/>
            <a:gdLst/>
            <a:ahLst/>
            <a:cxnLst/>
            <a:rect r="r" b="b" t="t" l="l"/>
            <a:pathLst>
              <a:path h="1160446" w="2052308">
                <a:moveTo>
                  <a:pt x="0" y="0"/>
                </a:moveTo>
                <a:lnTo>
                  <a:pt x="2052309" y="0"/>
                </a:lnTo>
                <a:lnTo>
                  <a:pt x="2052309" y="1160446"/>
                </a:lnTo>
                <a:lnTo>
                  <a:pt x="0" y="1160446"/>
                </a:lnTo>
                <a:lnTo>
                  <a:pt x="0" y="0"/>
                </a:lnTo>
                <a:close/>
              </a:path>
            </a:pathLst>
          </a:custGeom>
          <a:blipFill>
            <a:blip r:embed="rId11"/>
            <a:stretch>
              <a:fillRect l="0" t="0" r="0" b="0"/>
            </a:stretch>
          </a:blipFill>
        </p:spPr>
      </p:sp>
      <p:sp>
        <p:nvSpPr>
          <p:cNvPr name="Freeform 11" id="11"/>
          <p:cNvSpPr/>
          <p:nvPr/>
        </p:nvSpPr>
        <p:spPr>
          <a:xfrm flipH="true" flipV="false" rot="0">
            <a:off x="913395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788002"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5496067" y="8003096"/>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12"/>
            <a:stretch>
              <a:fillRect l="0" t="0" r="0" b="0"/>
            </a:stretch>
          </a:blipFill>
        </p:spPr>
      </p:sp>
      <p:sp>
        <p:nvSpPr>
          <p:cNvPr name="Freeform 14" id="14"/>
          <p:cNvSpPr/>
          <p:nvPr/>
        </p:nvSpPr>
        <p:spPr>
          <a:xfrm flipH="true" flipV="false" rot="0">
            <a:off x="14157157" y="9241064"/>
            <a:ext cx="5223591" cy="1177682"/>
          </a:xfrm>
          <a:custGeom>
            <a:avLst/>
            <a:gdLst/>
            <a:ahLst/>
            <a:cxnLst/>
            <a:rect r="r" b="b" t="t" l="l"/>
            <a:pathLst>
              <a:path h="1177682" w="5223591">
                <a:moveTo>
                  <a:pt x="5223591" y="0"/>
                </a:moveTo>
                <a:lnTo>
                  <a:pt x="0" y="0"/>
                </a:lnTo>
                <a:lnTo>
                  <a:pt x="0" y="1177682"/>
                </a:lnTo>
                <a:lnTo>
                  <a:pt x="5223591" y="1177682"/>
                </a:lnTo>
                <a:lnTo>
                  <a:pt x="522359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3351647"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4592948" y="3936410"/>
            <a:ext cx="3109601" cy="2414181"/>
          </a:xfrm>
          <a:custGeom>
            <a:avLst/>
            <a:gdLst/>
            <a:ahLst/>
            <a:cxnLst/>
            <a:rect r="r" b="b" t="t" l="l"/>
            <a:pathLst>
              <a:path h="2414181" w="3109601">
                <a:moveTo>
                  <a:pt x="0" y="0"/>
                </a:moveTo>
                <a:lnTo>
                  <a:pt x="3109601" y="0"/>
                </a:lnTo>
                <a:lnTo>
                  <a:pt x="3109601" y="2414180"/>
                </a:lnTo>
                <a:lnTo>
                  <a:pt x="0" y="24141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false" flipV="false" rot="0">
            <a:off x="1028700" y="2460659"/>
            <a:ext cx="5828855" cy="5860882"/>
          </a:xfrm>
          <a:custGeom>
            <a:avLst/>
            <a:gdLst/>
            <a:ahLst/>
            <a:cxnLst/>
            <a:rect r="r" b="b" t="t" l="l"/>
            <a:pathLst>
              <a:path h="5860882" w="5828855">
                <a:moveTo>
                  <a:pt x="0" y="0"/>
                </a:moveTo>
                <a:lnTo>
                  <a:pt x="5828855" y="0"/>
                </a:lnTo>
                <a:lnTo>
                  <a:pt x="5828855" y="5860881"/>
                </a:lnTo>
                <a:lnTo>
                  <a:pt x="0" y="5860881"/>
                </a:lnTo>
                <a:lnTo>
                  <a:pt x="0" y="0"/>
                </a:lnTo>
                <a:close/>
              </a:path>
            </a:pathLst>
          </a:custGeom>
          <a:blipFill>
            <a:blip r:embed="rId15"/>
            <a:stretch>
              <a:fillRect l="0" t="0" r="0" b="0"/>
            </a:stretch>
          </a:blipFill>
        </p:spPr>
      </p:sp>
      <p:sp>
        <p:nvSpPr>
          <p:cNvPr name="Freeform 18" id="18"/>
          <p:cNvSpPr/>
          <p:nvPr/>
        </p:nvSpPr>
        <p:spPr>
          <a:xfrm flipH="false" flipV="false" rot="0">
            <a:off x="7183915" y="3437744"/>
            <a:ext cx="7082674" cy="4121556"/>
          </a:xfrm>
          <a:custGeom>
            <a:avLst/>
            <a:gdLst/>
            <a:ahLst/>
            <a:cxnLst/>
            <a:rect r="r" b="b" t="t" l="l"/>
            <a:pathLst>
              <a:path h="4121556" w="7082674">
                <a:moveTo>
                  <a:pt x="0" y="0"/>
                </a:moveTo>
                <a:lnTo>
                  <a:pt x="7082674" y="0"/>
                </a:lnTo>
                <a:lnTo>
                  <a:pt x="7082674" y="4121556"/>
                </a:lnTo>
                <a:lnTo>
                  <a:pt x="0" y="4121556"/>
                </a:lnTo>
                <a:lnTo>
                  <a:pt x="0" y="0"/>
                </a:lnTo>
                <a:close/>
              </a:path>
            </a:pathLst>
          </a:custGeom>
          <a:blipFill>
            <a:blip r:embed="rId16"/>
            <a:stretch>
              <a:fillRect l="0" t="0" r="0" b="0"/>
            </a:stretch>
          </a:blipFill>
        </p:spPr>
      </p:sp>
      <p:sp>
        <p:nvSpPr>
          <p:cNvPr name="TextBox 19" id="19"/>
          <p:cNvSpPr txBox="true"/>
          <p:nvPr/>
        </p:nvSpPr>
        <p:spPr>
          <a:xfrm rot="0">
            <a:off x="1028700" y="1527209"/>
            <a:ext cx="16084492" cy="390524"/>
          </a:xfrm>
          <a:prstGeom prst="rect">
            <a:avLst/>
          </a:prstGeom>
        </p:spPr>
        <p:txBody>
          <a:bodyPr anchor="t" rtlCol="false" tIns="0" lIns="0" bIns="0" rIns="0">
            <a:spAutoFit/>
          </a:bodyPr>
          <a:lstStyle/>
          <a:p>
            <a:pPr algn="l">
              <a:lnSpc>
                <a:spcPts val="2999"/>
              </a:lnSpc>
            </a:pPr>
            <a:r>
              <a:rPr lang="en-US" sz="2999" b="true">
                <a:solidFill>
                  <a:srgbClr val="000000"/>
                </a:solidFill>
                <a:latin typeface="Aileron Bold"/>
                <a:ea typeface="Aileron Bold"/>
                <a:cs typeface="Aileron Bold"/>
                <a:sym typeface="Aileron Bold"/>
              </a:rPr>
              <a:t>8. Has energy consumption increased or decreased over the years for major economies?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ACE"/>
        </a:solidFill>
      </p:bgPr>
    </p:bg>
    <p:spTree>
      <p:nvGrpSpPr>
        <p:cNvPr id="1" name=""/>
        <p:cNvGrpSpPr/>
        <p:nvPr/>
      </p:nvGrpSpPr>
      <p:grpSpPr>
        <a:xfrm>
          <a:off x="0" y="0"/>
          <a:ext cx="0" cy="0"/>
          <a:chOff x="0" y="0"/>
          <a:chExt cx="0" cy="0"/>
        </a:xfrm>
      </p:grpSpPr>
      <p:sp>
        <p:nvSpPr>
          <p:cNvPr name="Freeform 2" id="2"/>
          <p:cNvSpPr/>
          <p:nvPr/>
        </p:nvSpPr>
        <p:spPr>
          <a:xfrm flipH="false" flipV="false" rot="0">
            <a:off x="16685898" y="0"/>
            <a:ext cx="1602102" cy="1175507"/>
          </a:xfrm>
          <a:custGeom>
            <a:avLst/>
            <a:gdLst/>
            <a:ahLst/>
            <a:cxnLst/>
            <a:rect r="r" b="b" t="t" l="l"/>
            <a:pathLst>
              <a:path h="1175507" w="1602102">
                <a:moveTo>
                  <a:pt x="0" y="0"/>
                </a:moveTo>
                <a:lnTo>
                  <a:pt x="1602102" y="0"/>
                </a:lnTo>
                <a:lnTo>
                  <a:pt x="1602102" y="1175507"/>
                </a:lnTo>
                <a:lnTo>
                  <a:pt x="0" y="11755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3393889" cy="923982"/>
            <a:chOff x="0" y="0"/>
            <a:chExt cx="4525185" cy="1231976"/>
          </a:xfrm>
        </p:grpSpPr>
        <p:sp>
          <p:nvSpPr>
            <p:cNvPr name="Freeform 4" id="4"/>
            <p:cNvSpPr/>
            <p:nvPr/>
          </p:nvSpPr>
          <p:spPr>
            <a:xfrm flipH="false" flipV="false" rot="0">
              <a:off x="0" y="0"/>
              <a:ext cx="1164910" cy="1231976"/>
            </a:xfrm>
            <a:custGeom>
              <a:avLst/>
              <a:gdLst/>
              <a:ahLst/>
              <a:cxnLst/>
              <a:rect r="r" b="b" t="t" l="l"/>
              <a:pathLst>
                <a:path h="1231976" w="1164910">
                  <a:moveTo>
                    <a:pt x="0" y="0"/>
                  </a:moveTo>
                  <a:lnTo>
                    <a:pt x="1164910" y="0"/>
                  </a:lnTo>
                  <a:lnTo>
                    <a:pt x="1164910" y="1231976"/>
                  </a:lnTo>
                  <a:lnTo>
                    <a:pt x="0" y="1231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348473" y="335435"/>
              <a:ext cx="3176712" cy="472052"/>
            </a:xfrm>
            <a:prstGeom prst="rect">
              <a:avLst/>
            </a:prstGeom>
          </p:spPr>
          <p:txBody>
            <a:bodyPr anchor="t" rtlCol="false" tIns="0" lIns="0" bIns="0" rIns="0">
              <a:spAutoFit/>
            </a:bodyPr>
            <a:lstStyle/>
            <a:p>
              <a:pPr algn="l">
                <a:lnSpc>
                  <a:spcPts val="2529"/>
                </a:lnSpc>
              </a:pPr>
              <a:r>
                <a:rPr lang="en-US" sz="2529" b="true">
                  <a:solidFill>
                    <a:srgbClr val="000000"/>
                  </a:solidFill>
                  <a:latin typeface="Aileron Bold"/>
                  <a:ea typeface="Aileron Bold"/>
                  <a:cs typeface="Aileron Bold"/>
                  <a:sym typeface="Aileron Bold"/>
                </a:rPr>
                <a:t>Power Group</a:t>
              </a:r>
            </a:p>
          </p:txBody>
        </p:sp>
      </p:grpSp>
      <p:sp>
        <p:nvSpPr>
          <p:cNvPr name="Freeform 6" id="6"/>
          <p:cNvSpPr/>
          <p:nvPr/>
        </p:nvSpPr>
        <p:spPr>
          <a:xfrm flipH="false" flipV="false" rot="0">
            <a:off x="-760110" y="8232442"/>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6"/>
            <a:stretch>
              <a:fillRect l="0" t="0" r="0" b="0"/>
            </a:stretch>
          </a:blipFill>
        </p:spPr>
      </p:sp>
      <p:sp>
        <p:nvSpPr>
          <p:cNvPr name="Freeform 7" id="7"/>
          <p:cNvSpPr/>
          <p:nvPr/>
        </p:nvSpPr>
        <p:spPr>
          <a:xfrm flipH="true" flipV="false" rot="0">
            <a:off x="-423736"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361220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446908" y="8915654"/>
            <a:ext cx="1886398" cy="1417367"/>
          </a:xfrm>
          <a:custGeom>
            <a:avLst/>
            <a:gdLst/>
            <a:ahLst/>
            <a:cxnLst/>
            <a:rect r="r" b="b" t="t" l="l"/>
            <a:pathLst>
              <a:path h="1417367" w="1886398">
                <a:moveTo>
                  <a:pt x="0" y="0"/>
                </a:moveTo>
                <a:lnTo>
                  <a:pt x="1886397" y="0"/>
                </a:lnTo>
                <a:lnTo>
                  <a:pt x="1886397" y="1417367"/>
                </a:lnTo>
                <a:lnTo>
                  <a:pt x="0" y="14173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355396" y="9201150"/>
            <a:ext cx="2052308" cy="1160446"/>
          </a:xfrm>
          <a:custGeom>
            <a:avLst/>
            <a:gdLst/>
            <a:ahLst/>
            <a:cxnLst/>
            <a:rect r="r" b="b" t="t" l="l"/>
            <a:pathLst>
              <a:path h="1160446" w="2052308">
                <a:moveTo>
                  <a:pt x="0" y="0"/>
                </a:moveTo>
                <a:lnTo>
                  <a:pt x="2052309" y="0"/>
                </a:lnTo>
                <a:lnTo>
                  <a:pt x="2052309" y="1160446"/>
                </a:lnTo>
                <a:lnTo>
                  <a:pt x="0" y="1160446"/>
                </a:lnTo>
                <a:lnTo>
                  <a:pt x="0" y="0"/>
                </a:lnTo>
                <a:close/>
              </a:path>
            </a:pathLst>
          </a:custGeom>
          <a:blipFill>
            <a:blip r:embed="rId11"/>
            <a:stretch>
              <a:fillRect l="0" t="0" r="0" b="0"/>
            </a:stretch>
          </a:blipFill>
        </p:spPr>
      </p:sp>
      <p:sp>
        <p:nvSpPr>
          <p:cNvPr name="Freeform 11" id="11"/>
          <p:cNvSpPr/>
          <p:nvPr/>
        </p:nvSpPr>
        <p:spPr>
          <a:xfrm flipH="true" flipV="false" rot="0">
            <a:off x="913395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788002"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5496067" y="8003096"/>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12"/>
            <a:stretch>
              <a:fillRect l="0" t="0" r="0" b="0"/>
            </a:stretch>
          </a:blipFill>
        </p:spPr>
      </p:sp>
      <p:sp>
        <p:nvSpPr>
          <p:cNvPr name="Freeform 14" id="14"/>
          <p:cNvSpPr/>
          <p:nvPr/>
        </p:nvSpPr>
        <p:spPr>
          <a:xfrm flipH="true" flipV="false" rot="0">
            <a:off x="14157157" y="9241064"/>
            <a:ext cx="5223591" cy="1177682"/>
          </a:xfrm>
          <a:custGeom>
            <a:avLst/>
            <a:gdLst/>
            <a:ahLst/>
            <a:cxnLst/>
            <a:rect r="r" b="b" t="t" l="l"/>
            <a:pathLst>
              <a:path h="1177682" w="5223591">
                <a:moveTo>
                  <a:pt x="5223591" y="0"/>
                </a:moveTo>
                <a:lnTo>
                  <a:pt x="0" y="0"/>
                </a:lnTo>
                <a:lnTo>
                  <a:pt x="0" y="1177682"/>
                </a:lnTo>
                <a:lnTo>
                  <a:pt x="5223591" y="1177682"/>
                </a:lnTo>
                <a:lnTo>
                  <a:pt x="522359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3351647"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148513" y="2460659"/>
            <a:ext cx="8639489" cy="3854541"/>
          </a:xfrm>
          <a:custGeom>
            <a:avLst/>
            <a:gdLst/>
            <a:ahLst/>
            <a:cxnLst/>
            <a:rect r="r" b="b" t="t" l="l"/>
            <a:pathLst>
              <a:path h="3854541" w="8639489">
                <a:moveTo>
                  <a:pt x="0" y="0"/>
                </a:moveTo>
                <a:lnTo>
                  <a:pt x="8639489" y="0"/>
                </a:lnTo>
                <a:lnTo>
                  <a:pt x="8639489" y="3854541"/>
                </a:lnTo>
                <a:lnTo>
                  <a:pt x="0" y="3854541"/>
                </a:lnTo>
                <a:lnTo>
                  <a:pt x="0" y="0"/>
                </a:lnTo>
                <a:close/>
              </a:path>
            </a:pathLst>
          </a:custGeom>
          <a:blipFill>
            <a:blip r:embed="rId13"/>
            <a:stretch>
              <a:fillRect l="0" t="0" r="0" b="0"/>
            </a:stretch>
          </a:blipFill>
        </p:spPr>
      </p:sp>
      <p:sp>
        <p:nvSpPr>
          <p:cNvPr name="Freeform 17" id="17"/>
          <p:cNvSpPr/>
          <p:nvPr/>
        </p:nvSpPr>
        <p:spPr>
          <a:xfrm flipH="false" flipV="false" rot="0">
            <a:off x="10962903" y="3456763"/>
            <a:ext cx="4533164" cy="4775679"/>
          </a:xfrm>
          <a:custGeom>
            <a:avLst/>
            <a:gdLst/>
            <a:ahLst/>
            <a:cxnLst/>
            <a:rect r="r" b="b" t="t" l="l"/>
            <a:pathLst>
              <a:path h="4775679" w="4533164">
                <a:moveTo>
                  <a:pt x="0" y="0"/>
                </a:moveTo>
                <a:lnTo>
                  <a:pt x="4533164" y="0"/>
                </a:lnTo>
                <a:lnTo>
                  <a:pt x="4533164" y="4775679"/>
                </a:lnTo>
                <a:lnTo>
                  <a:pt x="0" y="4775679"/>
                </a:lnTo>
                <a:lnTo>
                  <a:pt x="0" y="0"/>
                </a:lnTo>
                <a:close/>
              </a:path>
            </a:pathLst>
          </a:custGeom>
          <a:blipFill>
            <a:blip r:embed="rId14"/>
            <a:stretch>
              <a:fillRect l="0" t="0" r="0" b="0"/>
            </a:stretch>
          </a:blipFill>
        </p:spPr>
      </p:sp>
      <p:sp>
        <p:nvSpPr>
          <p:cNvPr name="Freeform 18" id="18"/>
          <p:cNvSpPr/>
          <p:nvPr/>
        </p:nvSpPr>
        <p:spPr>
          <a:xfrm flipH="false" flipV="false" rot="0">
            <a:off x="5615999" y="6488535"/>
            <a:ext cx="2765552" cy="2539279"/>
          </a:xfrm>
          <a:custGeom>
            <a:avLst/>
            <a:gdLst/>
            <a:ahLst/>
            <a:cxnLst/>
            <a:rect r="r" b="b" t="t" l="l"/>
            <a:pathLst>
              <a:path h="2539279" w="2765552">
                <a:moveTo>
                  <a:pt x="0" y="0"/>
                </a:moveTo>
                <a:lnTo>
                  <a:pt x="2765551" y="0"/>
                </a:lnTo>
                <a:lnTo>
                  <a:pt x="2765551" y="2539280"/>
                </a:lnTo>
                <a:lnTo>
                  <a:pt x="0" y="253928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9" id="19"/>
          <p:cNvSpPr txBox="true"/>
          <p:nvPr/>
        </p:nvSpPr>
        <p:spPr>
          <a:xfrm rot="0">
            <a:off x="1028700" y="1527209"/>
            <a:ext cx="16084492" cy="390524"/>
          </a:xfrm>
          <a:prstGeom prst="rect">
            <a:avLst/>
          </a:prstGeom>
        </p:spPr>
        <p:txBody>
          <a:bodyPr anchor="t" rtlCol="false" tIns="0" lIns="0" bIns="0" rIns="0">
            <a:spAutoFit/>
          </a:bodyPr>
          <a:lstStyle/>
          <a:p>
            <a:pPr algn="l">
              <a:lnSpc>
                <a:spcPts val="2999"/>
              </a:lnSpc>
            </a:pPr>
            <a:r>
              <a:rPr lang="en-US" sz="2999" b="true">
                <a:solidFill>
                  <a:srgbClr val="000000"/>
                </a:solidFill>
                <a:latin typeface="Aileron Bold"/>
                <a:ea typeface="Aileron Bold"/>
                <a:cs typeface="Aileron Bold"/>
                <a:sym typeface="Aileron Bold"/>
              </a:rPr>
              <a:t>9. What is the average yearly change in emissions per capita for each country?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ACE"/>
        </a:solidFill>
      </p:bgPr>
    </p:bg>
    <p:spTree>
      <p:nvGrpSpPr>
        <p:cNvPr id="1" name=""/>
        <p:cNvGrpSpPr/>
        <p:nvPr/>
      </p:nvGrpSpPr>
      <p:grpSpPr>
        <a:xfrm>
          <a:off x="0" y="0"/>
          <a:ext cx="0" cy="0"/>
          <a:chOff x="0" y="0"/>
          <a:chExt cx="0" cy="0"/>
        </a:xfrm>
      </p:grpSpPr>
      <p:sp>
        <p:nvSpPr>
          <p:cNvPr name="Freeform 2" id="2"/>
          <p:cNvSpPr/>
          <p:nvPr/>
        </p:nvSpPr>
        <p:spPr>
          <a:xfrm flipH="false" flipV="false" rot="0">
            <a:off x="16685898" y="0"/>
            <a:ext cx="1602102" cy="1175507"/>
          </a:xfrm>
          <a:custGeom>
            <a:avLst/>
            <a:gdLst/>
            <a:ahLst/>
            <a:cxnLst/>
            <a:rect r="r" b="b" t="t" l="l"/>
            <a:pathLst>
              <a:path h="1175507" w="1602102">
                <a:moveTo>
                  <a:pt x="0" y="0"/>
                </a:moveTo>
                <a:lnTo>
                  <a:pt x="1602102" y="0"/>
                </a:lnTo>
                <a:lnTo>
                  <a:pt x="1602102" y="1175507"/>
                </a:lnTo>
                <a:lnTo>
                  <a:pt x="0" y="11755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3393889" cy="923982"/>
            <a:chOff x="0" y="0"/>
            <a:chExt cx="4525185" cy="1231976"/>
          </a:xfrm>
        </p:grpSpPr>
        <p:sp>
          <p:nvSpPr>
            <p:cNvPr name="Freeform 4" id="4"/>
            <p:cNvSpPr/>
            <p:nvPr/>
          </p:nvSpPr>
          <p:spPr>
            <a:xfrm flipH="false" flipV="false" rot="0">
              <a:off x="0" y="0"/>
              <a:ext cx="1164910" cy="1231976"/>
            </a:xfrm>
            <a:custGeom>
              <a:avLst/>
              <a:gdLst/>
              <a:ahLst/>
              <a:cxnLst/>
              <a:rect r="r" b="b" t="t" l="l"/>
              <a:pathLst>
                <a:path h="1231976" w="1164910">
                  <a:moveTo>
                    <a:pt x="0" y="0"/>
                  </a:moveTo>
                  <a:lnTo>
                    <a:pt x="1164910" y="0"/>
                  </a:lnTo>
                  <a:lnTo>
                    <a:pt x="1164910" y="1231976"/>
                  </a:lnTo>
                  <a:lnTo>
                    <a:pt x="0" y="1231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348473" y="335435"/>
              <a:ext cx="3176712" cy="472052"/>
            </a:xfrm>
            <a:prstGeom prst="rect">
              <a:avLst/>
            </a:prstGeom>
          </p:spPr>
          <p:txBody>
            <a:bodyPr anchor="t" rtlCol="false" tIns="0" lIns="0" bIns="0" rIns="0">
              <a:spAutoFit/>
            </a:bodyPr>
            <a:lstStyle/>
            <a:p>
              <a:pPr algn="l">
                <a:lnSpc>
                  <a:spcPts val="2529"/>
                </a:lnSpc>
              </a:pPr>
              <a:r>
                <a:rPr lang="en-US" sz="2529" b="true">
                  <a:solidFill>
                    <a:srgbClr val="000000"/>
                  </a:solidFill>
                  <a:latin typeface="Aileron Bold"/>
                  <a:ea typeface="Aileron Bold"/>
                  <a:cs typeface="Aileron Bold"/>
                  <a:sym typeface="Aileron Bold"/>
                </a:rPr>
                <a:t>Power Group</a:t>
              </a:r>
            </a:p>
          </p:txBody>
        </p:sp>
      </p:grpSp>
      <p:sp>
        <p:nvSpPr>
          <p:cNvPr name="Freeform 6" id="6"/>
          <p:cNvSpPr/>
          <p:nvPr/>
        </p:nvSpPr>
        <p:spPr>
          <a:xfrm flipH="false" flipV="false" rot="0">
            <a:off x="-760110" y="8232442"/>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6"/>
            <a:stretch>
              <a:fillRect l="0" t="0" r="0" b="0"/>
            </a:stretch>
          </a:blipFill>
        </p:spPr>
      </p:sp>
      <p:sp>
        <p:nvSpPr>
          <p:cNvPr name="Freeform 7" id="7"/>
          <p:cNvSpPr/>
          <p:nvPr/>
        </p:nvSpPr>
        <p:spPr>
          <a:xfrm flipH="true" flipV="false" rot="0">
            <a:off x="-423736"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361220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446908" y="8915654"/>
            <a:ext cx="1886398" cy="1417367"/>
          </a:xfrm>
          <a:custGeom>
            <a:avLst/>
            <a:gdLst/>
            <a:ahLst/>
            <a:cxnLst/>
            <a:rect r="r" b="b" t="t" l="l"/>
            <a:pathLst>
              <a:path h="1417367" w="1886398">
                <a:moveTo>
                  <a:pt x="0" y="0"/>
                </a:moveTo>
                <a:lnTo>
                  <a:pt x="1886397" y="0"/>
                </a:lnTo>
                <a:lnTo>
                  <a:pt x="1886397" y="1417367"/>
                </a:lnTo>
                <a:lnTo>
                  <a:pt x="0" y="14173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355396" y="9201150"/>
            <a:ext cx="2052308" cy="1160446"/>
          </a:xfrm>
          <a:custGeom>
            <a:avLst/>
            <a:gdLst/>
            <a:ahLst/>
            <a:cxnLst/>
            <a:rect r="r" b="b" t="t" l="l"/>
            <a:pathLst>
              <a:path h="1160446" w="2052308">
                <a:moveTo>
                  <a:pt x="0" y="0"/>
                </a:moveTo>
                <a:lnTo>
                  <a:pt x="2052309" y="0"/>
                </a:lnTo>
                <a:lnTo>
                  <a:pt x="2052309" y="1160446"/>
                </a:lnTo>
                <a:lnTo>
                  <a:pt x="0" y="1160446"/>
                </a:lnTo>
                <a:lnTo>
                  <a:pt x="0" y="0"/>
                </a:lnTo>
                <a:close/>
              </a:path>
            </a:pathLst>
          </a:custGeom>
          <a:blipFill>
            <a:blip r:embed="rId11"/>
            <a:stretch>
              <a:fillRect l="0" t="0" r="0" b="0"/>
            </a:stretch>
          </a:blipFill>
        </p:spPr>
      </p:sp>
      <p:sp>
        <p:nvSpPr>
          <p:cNvPr name="Freeform 11" id="11"/>
          <p:cNvSpPr/>
          <p:nvPr/>
        </p:nvSpPr>
        <p:spPr>
          <a:xfrm flipH="true" flipV="false" rot="0">
            <a:off x="913395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788002"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5496067" y="8003096"/>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12"/>
            <a:stretch>
              <a:fillRect l="0" t="0" r="0" b="0"/>
            </a:stretch>
          </a:blipFill>
        </p:spPr>
      </p:sp>
      <p:sp>
        <p:nvSpPr>
          <p:cNvPr name="Freeform 14" id="14"/>
          <p:cNvSpPr/>
          <p:nvPr/>
        </p:nvSpPr>
        <p:spPr>
          <a:xfrm flipH="true" flipV="false" rot="0">
            <a:off x="14157157" y="9241064"/>
            <a:ext cx="5223591" cy="1177682"/>
          </a:xfrm>
          <a:custGeom>
            <a:avLst/>
            <a:gdLst/>
            <a:ahLst/>
            <a:cxnLst/>
            <a:rect r="r" b="b" t="t" l="l"/>
            <a:pathLst>
              <a:path h="1177682" w="5223591">
                <a:moveTo>
                  <a:pt x="5223591" y="0"/>
                </a:moveTo>
                <a:lnTo>
                  <a:pt x="0" y="0"/>
                </a:lnTo>
                <a:lnTo>
                  <a:pt x="0" y="1177682"/>
                </a:lnTo>
                <a:lnTo>
                  <a:pt x="5223591" y="1177682"/>
                </a:lnTo>
                <a:lnTo>
                  <a:pt x="522359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3351647"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841336" y="3267094"/>
            <a:ext cx="6231193" cy="4159245"/>
          </a:xfrm>
          <a:custGeom>
            <a:avLst/>
            <a:gdLst/>
            <a:ahLst/>
            <a:cxnLst/>
            <a:rect r="r" b="b" t="t" l="l"/>
            <a:pathLst>
              <a:path h="4159245" w="6231193">
                <a:moveTo>
                  <a:pt x="0" y="0"/>
                </a:moveTo>
                <a:lnTo>
                  <a:pt x="6231193" y="0"/>
                </a:lnTo>
                <a:lnTo>
                  <a:pt x="6231193" y="4159245"/>
                </a:lnTo>
                <a:lnTo>
                  <a:pt x="0" y="4159245"/>
                </a:lnTo>
                <a:lnTo>
                  <a:pt x="0" y="0"/>
                </a:lnTo>
                <a:close/>
              </a:path>
            </a:pathLst>
          </a:custGeom>
          <a:blipFill>
            <a:blip r:embed="rId13"/>
            <a:stretch>
              <a:fillRect l="0" t="0" r="0" b="0"/>
            </a:stretch>
          </a:blipFill>
        </p:spPr>
      </p:sp>
      <p:sp>
        <p:nvSpPr>
          <p:cNvPr name="Freeform 17" id="17"/>
          <p:cNvSpPr/>
          <p:nvPr/>
        </p:nvSpPr>
        <p:spPr>
          <a:xfrm flipH="false" flipV="false" rot="0">
            <a:off x="9144000" y="3199684"/>
            <a:ext cx="6538689" cy="4294064"/>
          </a:xfrm>
          <a:custGeom>
            <a:avLst/>
            <a:gdLst/>
            <a:ahLst/>
            <a:cxnLst/>
            <a:rect r="r" b="b" t="t" l="l"/>
            <a:pathLst>
              <a:path h="4294064" w="6538689">
                <a:moveTo>
                  <a:pt x="0" y="0"/>
                </a:moveTo>
                <a:lnTo>
                  <a:pt x="6538689" y="0"/>
                </a:lnTo>
                <a:lnTo>
                  <a:pt x="6538689" y="4294064"/>
                </a:lnTo>
                <a:lnTo>
                  <a:pt x="0" y="4294064"/>
                </a:lnTo>
                <a:lnTo>
                  <a:pt x="0" y="0"/>
                </a:lnTo>
                <a:close/>
              </a:path>
            </a:pathLst>
          </a:custGeom>
          <a:blipFill>
            <a:blip r:embed="rId14"/>
            <a:stretch>
              <a:fillRect l="0" t="0" r="0" b="0"/>
            </a:stretch>
          </a:blipFill>
        </p:spPr>
      </p:sp>
      <p:sp>
        <p:nvSpPr>
          <p:cNvPr name="TextBox 18" id="18"/>
          <p:cNvSpPr txBox="true"/>
          <p:nvPr/>
        </p:nvSpPr>
        <p:spPr>
          <a:xfrm rot="0">
            <a:off x="1745755" y="2070466"/>
            <a:ext cx="16084492" cy="390524"/>
          </a:xfrm>
          <a:prstGeom prst="rect">
            <a:avLst/>
          </a:prstGeom>
        </p:spPr>
        <p:txBody>
          <a:bodyPr anchor="t" rtlCol="false" tIns="0" lIns="0" bIns="0" rIns="0">
            <a:spAutoFit/>
          </a:bodyPr>
          <a:lstStyle/>
          <a:p>
            <a:pPr algn="l">
              <a:lnSpc>
                <a:spcPts val="2999"/>
              </a:lnSpc>
            </a:pPr>
            <a:r>
              <a:rPr lang="en-US" sz="2999" b="true">
                <a:solidFill>
                  <a:srgbClr val="000000"/>
                </a:solidFill>
                <a:latin typeface="Aileron Bold"/>
                <a:ea typeface="Aileron Bold"/>
                <a:cs typeface="Aileron Bold"/>
                <a:sym typeface="Aileron Bold"/>
              </a:rPr>
              <a:t>10. What is the emission-to-GDP ratio for each country by year?</a:t>
            </a:r>
          </a:p>
        </p:txBody>
      </p:sp>
      <p:sp>
        <p:nvSpPr>
          <p:cNvPr name="TextBox 19" id="19"/>
          <p:cNvSpPr txBox="true"/>
          <p:nvPr/>
        </p:nvSpPr>
        <p:spPr>
          <a:xfrm rot="0">
            <a:off x="1745755" y="1108832"/>
            <a:ext cx="6326774" cy="572144"/>
          </a:xfrm>
          <a:prstGeom prst="rect">
            <a:avLst/>
          </a:prstGeom>
        </p:spPr>
        <p:txBody>
          <a:bodyPr anchor="t" rtlCol="false" tIns="0" lIns="0" bIns="0" rIns="0">
            <a:spAutoFit/>
          </a:bodyPr>
          <a:lstStyle/>
          <a:p>
            <a:pPr algn="l">
              <a:lnSpc>
                <a:spcPts val="4689"/>
              </a:lnSpc>
            </a:pPr>
            <a:r>
              <a:rPr lang="en-US" sz="3349" i="true" b="true">
                <a:solidFill>
                  <a:srgbClr val="000000"/>
                </a:solidFill>
                <a:latin typeface="Canva Sans Bold Italics"/>
                <a:ea typeface="Canva Sans Bold Italics"/>
                <a:cs typeface="Canva Sans Bold Italics"/>
                <a:sym typeface="Canva Sans Bold Italics"/>
              </a:rPr>
              <a:t>R</a:t>
            </a:r>
            <a:r>
              <a:rPr lang="en-US" b="true" sz="3349" i="true">
                <a:solidFill>
                  <a:srgbClr val="000000"/>
                </a:solidFill>
                <a:latin typeface="Canva Sans Bold Italics"/>
                <a:ea typeface="Canva Sans Bold Italics"/>
                <a:cs typeface="Canva Sans Bold Italics"/>
                <a:sym typeface="Canva Sans Bold Italics"/>
              </a:rPr>
              <a:t>atio &amp; Per Capita Analysis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ACE"/>
        </a:solidFill>
      </p:bgPr>
    </p:bg>
    <p:spTree>
      <p:nvGrpSpPr>
        <p:cNvPr id="1" name=""/>
        <p:cNvGrpSpPr/>
        <p:nvPr/>
      </p:nvGrpSpPr>
      <p:grpSpPr>
        <a:xfrm>
          <a:off x="0" y="0"/>
          <a:ext cx="0" cy="0"/>
          <a:chOff x="0" y="0"/>
          <a:chExt cx="0" cy="0"/>
        </a:xfrm>
      </p:grpSpPr>
      <p:sp>
        <p:nvSpPr>
          <p:cNvPr name="Freeform 2" id="2"/>
          <p:cNvSpPr/>
          <p:nvPr/>
        </p:nvSpPr>
        <p:spPr>
          <a:xfrm flipH="false" flipV="false" rot="0">
            <a:off x="16685898" y="0"/>
            <a:ext cx="1602102" cy="1175507"/>
          </a:xfrm>
          <a:custGeom>
            <a:avLst/>
            <a:gdLst/>
            <a:ahLst/>
            <a:cxnLst/>
            <a:rect r="r" b="b" t="t" l="l"/>
            <a:pathLst>
              <a:path h="1175507" w="1602102">
                <a:moveTo>
                  <a:pt x="0" y="0"/>
                </a:moveTo>
                <a:lnTo>
                  <a:pt x="1602102" y="0"/>
                </a:lnTo>
                <a:lnTo>
                  <a:pt x="1602102" y="1175507"/>
                </a:lnTo>
                <a:lnTo>
                  <a:pt x="0" y="11755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3393889" cy="923982"/>
            <a:chOff x="0" y="0"/>
            <a:chExt cx="4525185" cy="1231976"/>
          </a:xfrm>
        </p:grpSpPr>
        <p:sp>
          <p:nvSpPr>
            <p:cNvPr name="Freeform 4" id="4"/>
            <p:cNvSpPr/>
            <p:nvPr/>
          </p:nvSpPr>
          <p:spPr>
            <a:xfrm flipH="false" flipV="false" rot="0">
              <a:off x="0" y="0"/>
              <a:ext cx="1164910" cy="1231976"/>
            </a:xfrm>
            <a:custGeom>
              <a:avLst/>
              <a:gdLst/>
              <a:ahLst/>
              <a:cxnLst/>
              <a:rect r="r" b="b" t="t" l="l"/>
              <a:pathLst>
                <a:path h="1231976" w="1164910">
                  <a:moveTo>
                    <a:pt x="0" y="0"/>
                  </a:moveTo>
                  <a:lnTo>
                    <a:pt x="1164910" y="0"/>
                  </a:lnTo>
                  <a:lnTo>
                    <a:pt x="1164910" y="1231976"/>
                  </a:lnTo>
                  <a:lnTo>
                    <a:pt x="0" y="1231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348473" y="335435"/>
              <a:ext cx="3176712" cy="472052"/>
            </a:xfrm>
            <a:prstGeom prst="rect">
              <a:avLst/>
            </a:prstGeom>
          </p:spPr>
          <p:txBody>
            <a:bodyPr anchor="t" rtlCol="false" tIns="0" lIns="0" bIns="0" rIns="0">
              <a:spAutoFit/>
            </a:bodyPr>
            <a:lstStyle/>
            <a:p>
              <a:pPr algn="l">
                <a:lnSpc>
                  <a:spcPts val="2529"/>
                </a:lnSpc>
              </a:pPr>
              <a:r>
                <a:rPr lang="en-US" sz="2529" b="true">
                  <a:solidFill>
                    <a:srgbClr val="000000"/>
                  </a:solidFill>
                  <a:latin typeface="Aileron Bold"/>
                  <a:ea typeface="Aileron Bold"/>
                  <a:cs typeface="Aileron Bold"/>
                  <a:sym typeface="Aileron Bold"/>
                </a:rPr>
                <a:t>Power Group</a:t>
              </a:r>
            </a:p>
          </p:txBody>
        </p:sp>
      </p:grpSp>
      <p:sp>
        <p:nvSpPr>
          <p:cNvPr name="Freeform 6" id="6"/>
          <p:cNvSpPr/>
          <p:nvPr/>
        </p:nvSpPr>
        <p:spPr>
          <a:xfrm flipH="false" flipV="false" rot="0">
            <a:off x="-760110" y="8232442"/>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6"/>
            <a:stretch>
              <a:fillRect l="0" t="0" r="0" b="0"/>
            </a:stretch>
          </a:blipFill>
        </p:spPr>
      </p:sp>
      <p:sp>
        <p:nvSpPr>
          <p:cNvPr name="Freeform 7" id="7"/>
          <p:cNvSpPr/>
          <p:nvPr/>
        </p:nvSpPr>
        <p:spPr>
          <a:xfrm flipH="true" flipV="false" rot="0">
            <a:off x="-423736"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361220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446908" y="8915654"/>
            <a:ext cx="1886398" cy="1417367"/>
          </a:xfrm>
          <a:custGeom>
            <a:avLst/>
            <a:gdLst/>
            <a:ahLst/>
            <a:cxnLst/>
            <a:rect r="r" b="b" t="t" l="l"/>
            <a:pathLst>
              <a:path h="1417367" w="1886398">
                <a:moveTo>
                  <a:pt x="0" y="0"/>
                </a:moveTo>
                <a:lnTo>
                  <a:pt x="1886397" y="0"/>
                </a:lnTo>
                <a:lnTo>
                  <a:pt x="1886397" y="1417367"/>
                </a:lnTo>
                <a:lnTo>
                  <a:pt x="0" y="14173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355396" y="9201150"/>
            <a:ext cx="2052308" cy="1160446"/>
          </a:xfrm>
          <a:custGeom>
            <a:avLst/>
            <a:gdLst/>
            <a:ahLst/>
            <a:cxnLst/>
            <a:rect r="r" b="b" t="t" l="l"/>
            <a:pathLst>
              <a:path h="1160446" w="2052308">
                <a:moveTo>
                  <a:pt x="0" y="0"/>
                </a:moveTo>
                <a:lnTo>
                  <a:pt x="2052309" y="0"/>
                </a:lnTo>
                <a:lnTo>
                  <a:pt x="2052309" y="1160446"/>
                </a:lnTo>
                <a:lnTo>
                  <a:pt x="0" y="1160446"/>
                </a:lnTo>
                <a:lnTo>
                  <a:pt x="0" y="0"/>
                </a:lnTo>
                <a:close/>
              </a:path>
            </a:pathLst>
          </a:custGeom>
          <a:blipFill>
            <a:blip r:embed="rId11"/>
            <a:stretch>
              <a:fillRect l="0" t="0" r="0" b="0"/>
            </a:stretch>
          </a:blipFill>
        </p:spPr>
      </p:sp>
      <p:sp>
        <p:nvSpPr>
          <p:cNvPr name="Freeform 11" id="11"/>
          <p:cNvSpPr/>
          <p:nvPr/>
        </p:nvSpPr>
        <p:spPr>
          <a:xfrm flipH="true" flipV="false" rot="0">
            <a:off x="913395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788002"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5496067" y="8003096"/>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12"/>
            <a:stretch>
              <a:fillRect l="0" t="0" r="0" b="0"/>
            </a:stretch>
          </a:blipFill>
        </p:spPr>
      </p:sp>
      <p:sp>
        <p:nvSpPr>
          <p:cNvPr name="Freeform 14" id="14"/>
          <p:cNvSpPr/>
          <p:nvPr/>
        </p:nvSpPr>
        <p:spPr>
          <a:xfrm flipH="true" flipV="false" rot="0">
            <a:off x="14157157" y="9241064"/>
            <a:ext cx="5223591" cy="1177682"/>
          </a:xfrm>
          <a:custGeom>
            <a:avLst/>
            <a:gdLst/>
            <a:ahLst/>
            <a:cxnLst/>
            <a:rect r="r" b="b" t="t" l="l"/>
            <a:pathLst>
              <a:path h="1177682" w="5223591">
                <a:moveTo>
                  <a:pt x="5223591" y="0"/>
                </a:moveTo>
                <a:lnTo>
                  <a:pt x="0" y="0"/>
                </a:lnTo>
                <a:lnTo>
                  <a:pt x="0" y="1177682"/>
                </a:lnTo>
                <a:lnTo>
                  <a:pt x="5223591" y="1177682"/>
                </a:lnTo>
                <a:lnTo>
                  <a:pt x="522359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3351647"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664549" y="2460659"/>
            <a:ext cx="6477795" cy="4669349"/>
          </a:xfrm>
          <a:custGeom>
            <a:avLst/>
            <a:gdLst/>
            <a:ahLst/>
            <a:cxnLst/>
            <a:rect r="r" b="b" t="t" l="l"/>
            <a:pathLst>
              <a:path h="4669349" w="6477795">
                <a:moveTo>
                  <a:pt x="0" y="0"/>
                </a:moveTo>
                <a:lnTo>
                  <a:pt x="6477795" y="0"/>
                </a:lnTo>
                <a:lnTo>
                  <a:pt x="6477795" y="4669349"/>
                </a:lnTo>
                <a:lnTo>
                  <a:pt x="0" y="4669349"/>
                </a:lnTo>
                <a:lnTo>
                  <a:pt x="0" y="0"/>
                </a:lnTo>
                <a:close/>
              </a:path>
            </a:pathLst>
          </a:custGeom>
          <a:blipFill>
            <a:blip r:embed="rId13"/>
            <a:stretch>
              <a:fillRect l="0" t="0" r="0" b="0"/>
            </a:stretch>
          </a:blipFill>
        </p:spPr>
      </p:sp>
      <p:sp>
        <p:nvSpPr>
          <p:cNvPr name="Freeform 17" id="17"/>
          <p:cNvSpPr/>
          <p:nvPr/>
        </p:nvSpPr>
        <p:spPr>
          <a:xfrm flipH="false" flipV="false" rot="0">
            <a:off x="8505316" y="4342384"/>
            <a:ext cx="5787412" cy="4573270"/>
          </a:xfrm>
          <a:custGeom>
            <a:avLst/>
            <a:gdLst/>
            <a:ahLst/>
            <a:cxnLst/>
            <a:rect r="r" b="b" t="t" l="l"/>
            <a:pathLst>
              <a:path h="4573270" w="5787412">
                <a:moveTo>
                  <a:pt x="0" y="0"/>
                </a:moveTo>
                <a:lnTo>
                  <a:pt x="5787412" y="0"/>
                </a:lnTo>
                <a:lnTo>
                  <a:pt x="5787412" y="4573270"/>
                </a:lnTo>
                <a:lnTo>
                  <a:pt x="0" y="4573270"/>
                </a:lnTo>
                <a:lnTo>
                  <a:pt x="0" y="0"/>
                </a:lnTo>
                <a:close/>
              </a:path>
            </a:pathLst>
          </a:custGeom>
          <a:blipFill>
            <a:blip r:embed="rId14"/>
            <a:stretch>
              <a:fillRect l="0" t="0" r="0" b="0"/>
            </a:stretch>
          </a:blipFill>
        </p:spPr>
      </p:sp>
      <p:sp>
        <p:nvSpPr>
          <p:cNvPr name="Freeform 18" id="18"/>
          <p:cNvSpPr/>
          <p:nvPr/>
        </p:nvSpPr>
        <p:spPr>
          <a:xfrm flipH="false" flipV="false" rot="0">
            <a:off x="14962667" y="3194147"/>
            <a:ext cx="3053689" cy="2790309"/>
          </a:xfrm>
          <a:custGeom>
            <a:avLst/>
            <a:gdLst/>
            <a:ahLst/>
            <a:cxnLst/>
            <a:rect r="r" b="b" t="t" l="l"/>
            <a:pathLst>
              <a:path h="2790309" w="3053689">
                <a:moveTo>
                  <a:pt x="0" y="0"/>
                </a:moveTo>
                <a:lnTo>
                  <a:pt x="3053690" y="0"/>
                </a:lnTo>
                <a:lnTo>
                  <a:pt x="3053690" y="2790309"/>
                </a:lnTo>
                <a:lnTo>
                  <a:pt x="0" y="2790309"/>
                </a:lnTo>
                <a:lnTo>
                  <a:pt x="0" y="0"/>
                </a:lnTo>
                <a:close/>
              </a:path>
            </a:pathLst>
          </a:custGeom>
          <a:blipFill>
            <a:blip r:embed="rId15"/>
            <a:stretch>
              <a:fillRect l="0" t="0" r="0" b="0"/>
            </a:stretch>
          </a:blipFill>
        </p:spPr>
      </p:sp>
      <p:sp>
        <p:nvSpPr>
          <p:cNvPr name="TextBox 19" id="19"/>
          <p:cNvSpPr txBox="true"/>
          <p:nvPr/>
        </p:nvSpPr>
        <p:spPr>
          <a:xfrm rot="0">
            <a:off x="1028700" y="1527209"/>
            <a:ext cx="16084492" cy="390524"/>
          </a:xfrm>
          <a:prstGeom prst="rect">
            <a:avLst/>
          </a:prstGeom>
        </p:spPr>
        <p:txBody>
          <a:bodyPr anchor="t" rtlCol="false" tIns="0" lIns="0" bIns="0" rIns="0">
            <a:spAutoFit/>
          </a:bodyPr>
          <a:lstStyle/>
          <a:p>
            <a:pPr algn="l">
              <a:lnSpc>
                <a:spcPts val="2999"/>
              </a:lnSpc>
            </a:pPr>
            <a:r>
              <a:rPr lang="en-US" sz="2999" b="true">
                <a:solidFill>
                  <a:srgbClr val="000000"/>
                </a:solidFill>
                <a:latin typeface="Aileron Bold"/>
                <a:ea typeface="Aileron Bold"/>
                <a:cs typeface="Aileron Bold"/>
                <a:sym typeface="Aileron Bold"/>
              </a:rPr>
              <a:t>11. What is the energy consumption per capita for each country over the last decade?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ACE"/>
        </a:solidFill>
      </p:bgPr>
    </p:bg>
    <p:spTree>
      <p:nvGrpSpPr>
        <p:cNvPr id="1" name=""/>
        <p:cNvGrpSpPr/>
        <p:nvPr/>
      </p:nvGrpSpPr>
      <p:grpSpPr>
        <a:xfrm>
          <a:off x="0" y="0"/>
          <a:ext cx="0" cy="0"/>
          <a:chOff x="0" y="0"/>
          <a:chExt cx="0" cy="0"/>
        </a:xfrm>
      </p:grpSpPr>
      <p:sp>
        <p:nvSpPr>
          <p:cNvPr name="Freeform 2" id="2"/>
          <p:cNvSpPr/>
          <p:nvPr/>
        </p:nvSpPr>
        <p:spPr>
          <a:xfrm flipH="false" flipV="false" rot="0">
            <a:off x="16685898" y="0"/>
            <a:ext cx="1602102" cy="1175507"/>
          </a:xfrm>
          <a:custGeom>
            <a:avLst/>
            <a:gdLst/>
            <a:ahLst/>
            <a:cxnLst/>
            <a:rect r="r" b="b" t="t" l="l"/>
            <a:pathLst>
              <a:path h="1175507" w="1602102">
                <a:moveTo>
                  <a:pt x="0" y="0"/>
                </a:moveTo>
                <a:lnTo>
                  <a:pt x="1602102" y="0"/>
                </a:lnTo>
                <a:lnTo>
                  <a:pt x="1602102" y="1175507"/>
                </a:lnTo>
                <a:lnTo>
                  <a:pt x="0" y="11755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3393889" cy="923982"/>
            <a:chOff x="0" y="0"/>
            <a:chExt cx="4525185" cy="1231976"/>
          </a:xfrm>
        </p:grpSpPr>
        <p:sp>
          <p:nvSpPr>
            <p:cNvPr name="Freeform 4" id="4"/>
            <p:cNvSpPr/>
            <p:nvPr/>
          </p:nvSpPr>
          <p:spPr>
            <a:xfrm flipH="false" flipV="false" rot="0">
              <a:off x="0" y="0"/>
              <a:ext cx="1164910" cy="1231976"/>
            </a:xfrm>
            <a:custGeom>
              <a:avLst/>
              <a:gdLst/>
              <a:ahLst/>
              <a:cxnLst/>
              <a:rect r="r" b="b" t="t" l="l"/>
              <a:pathLst>
                <a:path h="1231976" w="1164910">
                  <a:moveTo>
                    <a:pt x="0" y="0"/>
                  </a:moveTo>
                  <a:lnTo>
                    <a:pt x="1164910" y="0"/>
                  </a:lnTo>
                  <a:lnTo>
                    <a:pt x="1164910" y="1231976"/>
                  </a:lnTo>
                  <a:lnTo>
                    <a:pt x="0" y="1231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348473" y="335435"/>
              <a:ext cx="3176712" cy="472052"/>
            </a:xfrm>
            <a:prstGeom prst="rect">
              <a:avLst/>
            </a:prstGeom>
          </p:spPr>
          <p:txBody>
            <a:bodyPr anchor="t" rtlCol="false" tIns="0" lIns="0" bIns="0" rIns="0">
              <a:spAutoFit/>
            </a:bodyPr>
            <a:lstStyle/>
            <a:p>
              <a:pPr algn="l">
                <a:lnSpc>
                  <a:spcPts val="2529"/>
                </a:lnSpc>
              </a:pPr>
              <a:r>
                <a:rPr lang="en-US" sz="2529" b="true">
                  <a:solidFill>
                    <a:srgbClr val="000000"/>
                  </a:solidFill>
                  <a:latin typeface="Aileron Bold"/>
                  <a:ea typeface="Aileron Bold"/>
                  <a:cs typeface="Aileron Bold"/>
                  <a:sym typeface="Aileron Bold"/>
                </a:rPr>
                <a:t>Power Group</a:t>
              </a:r>
            </a:p>
          </p:txBody>
        </p:sp>
      </p:grpSp>
      <p:sp>
        <p:nvSpPr>
          <p:cNvPr name="Freeform 6" id="6"/>
          <p:cNvSpPr/>
          <p:nvPr/>
        </p:nvSpPr>
        <p:spPr>
          <a:xfrm flipH="false" flipV="false" rot="0">
            <a:off x="-760110" y="8232442"/>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6"/>
            <a:stretch>
              <a:fillRect l="0" t="0" r="0" b="0"/>
            </a:stretch>
          </a:blipFill>
        </p:spPr>
      </p:sp>
      <p:sp>
        <p:nvSpPr>
          <p:cNvPr name="Freeform 7" id="7"/>
          <p:cNvSpPr/>
          <p:nvPr/>
        </p:nvSpPr>
        <p:spPr>
          <a:xfrm flipH="true" flipV="false" rot="0">
            <a:off x="-423736"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361220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446908" y="8915654"/>
            <a:ext cx="1886398" cy="1417367"/>
          </a:xfrm>
          <a:custGeom>
            <a:avLst/>
            <a:gdLst/>
            <a:ahLst/>
            <a:cxnLst/>
            <a:rect r="r" b="b" t="t" l="l"/>
            <a:pathLst>
              <a:path h="1417367" w="1886398">
                <a:moveTo>
                  <a:pt x="0" y="0"/>
                </a:moveTo>
                <a:lnTo>
                  <a:pt x="1886397" y="0"/>
                </a:lnTo>
                <a:lnTo>
                  <a:pt x="1886397" y="1417367"/>
                </a:lnTo>
                <a:lnTo>
                  <a:pt x="0" y="14173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355396" y="9201150"/>
            <a:ext cx="2052308" cy="1160446"/>
          </a:xfrm>
          <a:custGeom>
            <a:avLst/>
            <a:gdLst/>
            <a:ahLst/>
            <a:cxnLst/>
            <a:rect r="r" b="b" t="t" l="l"/>
            <a:pathLst>
              <a:path h="1160446" w="2052308">
                <a:moveTo>
                  <a:pt x="0" y="0"/>
                </a:moveTo>
                <a:lnTo>
                  <a:pt x="2052309" y="0"/>
                </a:lnTo>
                <a:lnTo>
                  <a:pt x="2052309" y="1160446"/>
                </a:lnTo>
                <a:lnTo>
                  <a:pt x="0" y="1160446"/>
                </a:lnTo>
                <a:lnTo>
                  <a:pt x="0" y="0"/>
                </a:lnTo>
                <a:close/>
              </a:path>
            </a:pathLst>
          </a:custGeom>
          <a:blipFill>
            <a:blip r:embed="rId11"/>
            <a:stretch>
              <a:fillRect l="0" t="0" r="0" b="0"/>
            </a:stretch>
          </a:blipFill>
        </p:spPr>
      </p:sp>
      <p:sp>
        <p:nvSpPr>
          <p:cNvPr name="Freeform 11" id="11"/>
          <p:cNvSpPr/>
          <p:nvPr/>
        </p:nvSpPr>
        <p:spPr>
          <a:xfrm flipH="true" flipV="false" rot="0">
            <a:off x="913395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788002"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5496067" y="8003096"/>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12"/>
            <a:stretch>
              <a:fillRect l="0" t="0" r="0" b="0"/>
            </a:stretch>
          </a:blipFill>
        </p:spPr>
      </p:sp>
      <p:sp>
        <p:nvSpPr>
          <p:cNvPr name="Freeform 14" id="14"/>
          <p:cNvSpPr/>
          <p:nvPr/>
        </p:nvSpPr>
        <p:spPr>
          <a:xfrm flipH="true" flipV="false" rot="0">
            <a:off x="14157157" y="9241064"/>
            <a:ext cx="5223591" cy="1177682"/>
          </a:xfrm>
          <a:custGeom>
            <a:avLst/>
            <a:gdLst/>
            <a:ahLst/>
            <a:cxnLst/>
            <a:rect r="r" b="b" t="t" l="l"/>
            <a:pathLst>
              <a:path h="1177682" w="5223591">
                <a:moveTo>
                  <a:pt x="5223591" y="0"/>
                </a:moveTo>
                <a:lnTo>
                  <a:pt x="0" y="0"/>
                </a:lnTo>
                <a:lnTo>
                  <a:pt x="0" y="1177682"/>
                </a:lnTo>
                <a:lnTo>
                  <a:pt x="5223591" y="1177682"/>
                </a:lnTo>
                <a:lnTo>
                  <a:pt x="522359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3351647"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4413828" y="6319321"/>
            <a:ext cx="3579167" cy="3078084"/>
          </a:xfrm>
          <a:custGeom>
            <a:avLst/>
            <a:gdLst/>
            <a:ahLst/>
            <a:cxnLst/>
            <a:rect r="r" b="b" t="t" l="l"/>
            <a:pathLst>
              <a:path h="3078084" w="3579167">
                <a:moveTo>
                  <a:pt x="0" y="0"/>
                </a:moveTo>
                <a:lnTo>
                  <a:pt x="3579167" y="0"/>
                </a:lnTo>
                <a:lnTo>
                  <a:pt x="3579167" y="3078083"/>
                </a:lnTo>
                <a:lnTo>
                  <a:pt x="0" y="307808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false" flipV="false" rot="0">
            <a:off x="1850861" y="2679257"/>
            <a:ext cx="8492001" cy="3354112"/>
          </a:xfrm>
          <a:custGeom>
            <a:avLst/>
            <a:gdLst/>
            <a:ahLst/>
            <a:cxnLst/>
            <a:rect r="r" b="b" t="t" l="l"/>
            <a:pathLst>
              <a:path h="3354112" w="8492001">
                <a:moveTo>
                  <a:pt x="0" y="0"/>
                </a:moveTo>
                <a:lnTo>
                  <a:pt x="8492001" y="0"/>
                </a:lnTo>
                <a:lnTo>
                  <a:pt x="8492001" y="3354112"/>
                </a:lnTo>
                <a:lnTo>
                  <a:pt x="0" y="3354112"/>
                </a:lnTo>
                <a:lnTo>
                  <a:pt x="0" y="0"/>
                </a:lnTo>
                <a:close/>
              </a:path>
            </a:pathLst>
          </a:custGeom>
          <a:blipFill>
            <a:blip r:embed="rId15"/>
            <a:stretch>
              <a:fillRect l="0" t="0" r="0" b="0"/>
            </a:stretch>
          </a:blipFill>
        </p:spPr>
      </p:sp>
      <p:sp>
        <p:nvSpPr>
          <p:cNvPr name="Freeform 18" id="18"/>
          <p:cNvSpPr/>
          <p:nvPr/>
        </p:nvSpPr>
        <p:spPr>
          <a:xfrm flipH="false" flipV="false" rot="0">
            <a:off x="10909743" y="4406199"/>
            <a:ext cx="5776154" cy="3826242"/>
          </a:xfrm>
          <a:custGeom>
            <a:avLst/>
            <a:gdLst/>
            <a:ahLst/>
            <a:cxnLst/>
            <a:rect r="r" b="b" t="t" l="l"/>
            <a:pathLst>
              <a:path h="3826242" w="5776154">
                <a:moveTo>
                  <a:pt x="0" y="0"/>
                </a:moveTo>
                <a:lnTo>
                  <a:pt x="5776155" y="0"/>
                </a:lnTo>
                <a:lnTo>
                  <a:pt x="5776155" y="3826243"/>
                </a:lnTo>
                <a:lnTo>
                  <a:pt x="0" y="3826243"/>
                </a:lnTo>
                <a:lnTo>
                  <a:pt x="0" y="0"/>
                </a:lnTo>
                <a:close/>
              </a:path>
            </a:pathLst>
          </a:custGeom>
          <a:blipFill>
            <a:blip r:embed="rId16"/>
            <a:stretch>
              <a:fillRect l="0" t="0" r="0" b="0"/>
            </a:stretch>
          </a:blipFill>
        </p:spPr>
      </p:sp>
      <p:sp>
        <p:nvSpPr>
          <p:cNvPr name="TextBox 19" id="19"/>
          <p:cNvSpPr txBox="true"/>
          <p:nvPr/>
        </p:nvSpPr>
        <p:spPr>
          <a:xfrm rot="0">
            <a:off x="1850861" y="1434809"/>
            <a:ext cx="16084492" cy="390524"/>
          </a:xfrm>
          <a:prstGeom prst="rect">
            <a:avLst/>
          </a:prstGeom>
        </p:spPr>
        <p:txBody>
          <a:bodyPr anchor="t" rtlCol="false" tIns="0" lIns="0" bIns="0" rIns="0">
            <a:spAutoFit/>
          </a:bodyPr>
          <a:lstStyle/>
          <a:p>
            <a:pPr algn="l">
              <a:lnSpc>
                <a:spcPts val="2999"/>
              </a:lnSpc>
            </a:pPr>
            <a:r>
              <a:rPr lang="en-US" sz="2999" b="true">
                <a:solidFill>
                  <a:srgbClr val="000000"/>
                </a:solidFill>
                <a:latin typeface="Aileron Bold"/>
                <a:ea typeface="Aileron Bold"/>
                <a:cs typeface="Aileron Bold"/>
                <a:sym typeface="Aileron Bold"/>
              </a:rPr>
              <a:t>12. How does energy production per capita vary across countries?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ACE"/>
        </a:solidFill>
      </p:bgPr>
    </p:bg>
    <p:spTree>
      <p:nvGrpSpPr>
        <p:cNvPr id="1" name=""/>
        <p:cNvGrpSpPr/>
        <p:nvPr/>
      </p:nvGrpSpPr>
      <p:grpSpPr>
        <a:xfrm>
          <a:off x="0" y="0"/>
          <a:ext cx="0" cy="0"/>
          <a:chOff x="0" y="0"/>
          <a:chExt cx="0" cy="0"/>
        </a:xfrm>
      </p:grpSpPr>
      <p:sp>
        <p:nvSpPr>
          <p:cNvPr name="Freeform 2" id="2"/>
          <p:cNvSpPr/>
          <p:nvPr/>
        </p:nvSpPr>
        <p:spPr>
          <a:xfrm flipH="false" flipV="false" rot="0">
            <a:off x="16685898" y="0"/>
            <a:ext cx="1602102" cy="1175507"/>
          </a:xfrm>
          <a:custGeom>
            <a:avLst/>
            <a:gdLst/>
            <a:ahLst/>
            <a:cxnLst/>
            <a:rect r="r" b="b" t="t" l="l"/>
            <a:pathLst>
              <a:path h="1175507" w="1602102">
                <a:moveTo>
                  <a:pt x="0" y="0"/>
                </a:moveTo>
                <a:lnTo>
                  <a:pt x="1602102" y="0"/>
                </a:lnTo>
                <a:lnTo>
                  <a:pt x="1602102" y="1175507"/>
                </a:lnTo>
                <a:lnTo>
                  <a:pt x="0" y="11755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3393889" cy="923982"/>
            <a:chOff x="0" y="0"/>
            <a:chExt cx="4525185" cy="1231976"/>
          </a:xfrm>
        </p:grpSpPr>
        <p:sp>
          <p:nvSpPr>
            <p:cNvPr name="Freeform 4" id="4"/>
            <p:cNvSpPr/>
            <p:nvPr/>
          </p:nvSpPr>
          <p:spPr>
            <a:xfrm flipH="false" flipV="false" rot="0">
              <a:off x="0" y="0"/>
              <a:ext cx="1164910" cy="1231976"/>
            </a:xfrm>
            <a:custGeom>
              <a:avLst/>
              <a:gdLst/>
              <a:ahLst/>
              <a:cxnLst/>
              <a:rect r="r" b="b" t="t" l="l"/>
              <a:pathLst>
                <a:path h="1231976" w="1164910">
                  <a:moveTo>
                    <a:pt x="0" y="0"/>
                  </a:moveTo>
                  <a:lnTo>
                    <a:pt x="1164910" y="0"/>
                  </a:lnTo>
                  <a:lnTo>
                    <a:pt x="1164910" y="1231976"/>
                  </a:lnTo>
                  <a:lnTo>
                    <a:pt x="0" y="1231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348473" y="335435"/>
              <a:ext cx="3176712" cy="472052"/>
            </a:xfrm>
            <a:prstGeom prst="rect">
              <a:avLst/>
            </a:prstGeom>
          </p:spPr>
          <p:txBody>
            <a:bodyPr anchor="t" rtlCol="false" tIns="0" lIns="0" bIns="0" rIns="0">
              <a:spAutoFit/>
            </a:bodyPr>
            <a:lstStyle/>
            <a:p>
              <a:pPr algn="l">
                <a:lnSpc>
                  <a:spcPts val="2529"/>
                </a:lnSpc>
              </a:pPr>
              <a:r>
                <a:rPr lang="en-US" sz="2529" b="true">
                  <a:solidFill>
                    <a:srgbClr val="000000"/>
                  </a:solidFill>
                  <a:latin typeface="Aileron Bold"/>
                  <a:ea typeface="Aileron Bold"/>
                  <a:cs typeface="Aileron Bold"/>
                  <a:sym typeface="Aileron Bold"/>
                </a:rPr>
                <a:t>Power Group</a:t>
              </a:r>
            </a:p>
          </p:txBody>
        </p:sp>
      </p:grpSp>
      <p:sp>
        <p:nvSpPr>
          <p:cNvPr name="Freeform 6" id="6"/>
          <p:cNvSpPr/>
          <p:nvPr/>
        </p:nvSpPr>
        <p:spPr>
          <a:xfrm flipH="false" flipV="false" rot="0">
            <a:off x="-760110" y="8232442"/>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6"/>
            <a:stretch>
              <a:fillRect l="0" t="0" r="0" b="0"/>
            </a:stretch>
          </a:blipFill>
        </p:spPr>
      </p:sp>
      <p:sp>
        <p:nvSpPr>
          <p:cNvPr name="Freeform 7" id="7"/>
          <p:cNvSpPr/>
          <p:nvPr/>
        </p:nvSpPr>
        <p:spPr>
          <a:xfrm flipH="true" flipV="false" rot="0">
            <a:off x="-423736"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361220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446908" y="8915654"/>
            <a:ext cx="1886398" cy="1417367"/>
          </a:xfrm>
          <a:custGeom>
            <a:avLst/>
            <a:gdLst/>
            <a:ahLst/>
            <a:cxnLst/>
            <a:rect r="r" b="b" t="t" l="l"/>
            <a:pathLst>
              <a:path h="1417367" w="1886398">
                <a:moveTo>
                  <a:pt x="0" y="0"/>
                </a:moveTo>
                <a:lnTo>
                  <a:pt x="1886397" y="0"/>
                </a:lnTo>
                <a:lnTo>
                  <a:pt x="1886397" y="1417367"/>
                </a:lnTo>
                <a:lnTo>
                  <a:pt x="0" y="14173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355396" y="9201150"/>
            <a:ext cx="2052308" cy="1160446"/>
          </a:xfrm>
          <a:custGeom>
            <a:avLst/>
            <a:gdLst/>
            <a:ahLst/>
            <a:cxnLst/>
            <a:rect r="r" b="b" t="t" l="l"/>
            <a:pathLst>
              <a:path h="1160446" w="2052308">
                <a:moveTo>
                  <a:pt x="0" y="0"/>
                </a:moveTo>
                <a:lnTo>
                  <a:pt x="2052309" y="0"/>
                </a:lnTo>
                <a:lnTo>
                  <a:pt x="2052309" y="1160446"/>
                </a:lnTo>
                <a:lnTo>
                  <a:pt x="0" y="1160446"/>
                </a:lnTo>
                <a:lnTo>
                  <a:pt x="0" y="0"/>
                </a:lnTo>
                <a:close/>
              </a:path>
            </a:pathLst>
          </a:custGeom>
          <a:blipFill>
            <a:blip r:embed="rId11"/>
            <a:stretch>
              <a:fillRect l="0" t="0" r="0" b="0"/>
            </a:stretch>
          </a:blipFill>
        </p:spPr>
      </p:sp>
      <p:sp>
        <p:nvSpPr>
          <p:cNvPr name="Freeform 11" id="11"/>
          <p:cNvSpPr/>
          <p:nvPr/>
        </p:nvSpPr>
        <p:spPr>
          <a:xfrm flipH="true" flipV="false" rot="0">
            <a:off x="913395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788002"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5496067" y="8003096"/>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12"/>
            <a:stretch>
              <a:fillRect l="0" t="0" r="0" b="0"/>
            </a:stretch>
          </a:blipFill>
        </p:spPr>
      </p:sp>
      <p:sp>
        <p:nvSpPr>
          <p:cNvPr name="Freeform 14" id="14"/>
          <p:cNvSpPr/>
          <p:nvPr/>
        </p:nvSpPr>
        <p:spPr>
          <a:xfrm flipH="true" flipV="false" rot="0">
            <a:off x="14157157" y="9241064"/>
            <a:ext cx="5223591" cy="1177682"/>
          </a:xfrm>
          <a:custGeom>
            <a:avLst/>
            <a:gdLst/>
            <a:ahLst/>
            <a:cxnLst/>
            <a:rect r="r" b="b" t="t" l="l"/>
            <a:pathLst>
              <a:path h="1177682" w="5223591">
                <a:moveTo>
                  <a:pt x="5223591" y="0"/>
                </a:moveTo>
                <a:lnTo>
                  <a:pt x="0" y="0"/>
                </a:lnTo>
                <a:lnTo>
                  <a:pt x="0" y="1177682"/>
                </a:lnTo>
                <a:lnTo>
                  <a:pt x="5223591" y="1177682"/>
                </a:lnTo>
                <a:lnTo>
                  <a:pt x="522359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3351647"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2001061" y="2540241"/>
            <a:ext cx="4891693" cy="5752907"/>
          </a:xfrm>
          <a:custGeom>
            <a:avLst/>
            <a:gdLst/>
            <a:ahLst/>
            <a:cxnLst/>
            <a:rect r="r" b="b" t="t" l="l"/>
            <a:pathLst>
              <a:path h="5752907" w="4891693">
                <a:moveTo>
                  <a:pt x="0" y="0"/>
                </a:moveTo>
                <a:lnTo>
                  <a:pt x="4891693" y="0"/>
                </a:lnTo>
                <a:lnTo>
                  <a:pt x="4891693" y="5752907"/>
                </a:lnTo>
                <a:lnTo>
                  <a:pt x="0" y="5752907"/>
                </a:lnTo>
                <a:lnTo>
                  <a:pt x="0" y="0"/>
                </a:lnTo>
                <a:close/>
              </a:path>
            </a:pathLst>
          </a:custGeom>
          <a:blipFill>
            <a:blip r:embed="rId13"/>
            <a:stretch>
              <a:fillRect l="0" t="0" r="0" b="0"/>
            </a:stretch>
          </a:blipFill>
        </p:spPr>
      </p:sp>
      <p:sp>
        <p:nvSpPr>
          <p:cNvPr name="Freeform 17" id="17"/>
          <p:cNvSpPr/>
          <p:nvPr/>
        </p:nvSpPr>
        <p:spPr>
          <a:xfrm flipH="false" flipV="false" rot="0">
            <a:off x="7928046" y="3466378"/>
            <a:ext cx="8553404" cy="3900632"/>
          </a:xfrm>
          <a:custGeom>
            <a:avLst/>
            <a:gdLst/>
            <a:ahLst/>
            <a:cxnLst/>
            <a:rect r="r" b="b" t="t" l="l"/>
            <a:pathLst>
              <a:path h="3900632" w="8553404">
                <a:moveTo>
                  <a:pt x="0" y="0"/>
                </a:moveTo>
                <a:lnTo>
                  <a:pt x="8553405" y="0"/>
                </a:lnTo>
                <a:lnTo>
                  <a:pt x="8553405" y="3900632"/>
                </a:lnTo>
                <a:lnTo>
                  <a:pt x="0" y="3900632"/>
                </a:lnTo>
                <a:lnTo>
                  <a:pt x="0" y="0"/>
                </a:lnTo>
                <a:close/>
              </a:path>
            </a:pathLst>
          </a:custGeom>
          <a:blipFill>
            <a:blip r:embed="rId14"/>
            <a:stretch>
              <a:fillRect l="0" t="0" r="0" b="0"/>
            </a:stretch>
          </a:blipFill>
        </p:spPr>
      </p:sp>
      <p:sp>
        <p:nvSpPr>
          <p:cNvPr name="TextBox 18" id="18"/>
          <p:cNvSpPr txBox="true"/>
          <p:nvPr/>
        </p:nvSpPr>
        <p:spPr>
          <a:xfrm rot="0">
            <a:off x="1028700" y="1527209"/>
            <a:ext cx="16084492" cy="390524"/>
          </a:xfrm>
          <a:prstGeom prst="rect">
            <a:avLst/>
          </a:prstGeom>
        </p:spPr>
        <p:txBody>
          <a:bodyPr anchor="t" rtlCol="false" tIns="0" lIns="0" bIns="0" rIns="0">
            <a:spAutoFit/>
          </a:bodyPr>
          <a:lstStyle/>
          <a:p>
            <a:pPr algn="l">
              <a:lnSpc>
                <a:spcPts val="2999"/>
              </a:lnSpc>
            </a:pPr>
            <a:r>
              <a:rPr lang="en-US" sz="2999" b="true">
                <a:solidFill>
                  <a:srgbClr val="000000"/>
                </a:solidFill>
                <a:latin typeface="Aileron Bold"/>
                <a:ea typeface="Aileron Bold"/>
                <a:cs typeface="Aileron Bold"/>
                <a:sym typeface="Aileron Bold"/>
              </a:rPr>
              <a:t>13. Which countries have the highest energy consumption relative to GDP?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CE"/>
        </a:solidFill>
      </p:bgPr>
    </p:bg>
    <p:spTree>
      <p:nvGrpSpPr>
        <p:cNvPr id="1" name=""/>
        <p:cNvGrpSpPr/>
        <p:nvPr/>
      </p:nvGrpSpPr>
      <p:grpSpPr>
        <a:xfrm>
          <a:off x="0" y="0"/>
          <a:ext cx="0" cy="0"/>
          <a:chOff x="0" y="0"/>
          <a:chExt cx="0" cy="0"/>
        </a:xfrm>
      </p:grpSpPr>
      <p:sp>
        <p:nvSpPr>
          <p:cNvPr name="Freeform 2" id="2"/>
          <p:cNvSpPr/>
          <p:nvPr/>
        </p:nvSpPr>
        <p:spPr>
          <a:xfrm flipH="false" flipV="false" rot="0">
            <a:off x="16880273" y="8775800"/>
            <a:ext cx="2320461" cy="1511200"/>
          </a:xfrm>
          <a:custGeom>
            <a:avLst/>
            <a:gdLst/>
            <a:ahLst/>
            <a:cxnLst/>
            <a:rect r="r" b="b" t="t" l="l"/>
            <a:pathLst>
              <a:path h="1511200" w="2320461">
                <a:moveTo>
                  <a:pt x="0" y="0"/>
                </a:moveTo>
                <a:lnTo>
                  <a:pt x="2320461" y="0"/>
                </a:lnTo>
                <a:lnTo>
                  <a:pt x="2320461" y="1511200"/>
                </a:lnTo>
                <a:lnTo>
                  <a:pt x="0" y="1511200"/>
                </a:lnTo>
                <a:lnTo>
                  <a:pt x="0" y="0"/>
                </a:lnTo>
                <a:close/>
              </a:path>
            </a:pathLst>
          </a:custGeom>
          <a:blipFill>
            <a:blip r:embed="rId2"/>
            <a:stretch>
              <a:fillRect l="0" t="0" r="0" b="0"/>
            </a:stretch>
          </a:blipFill>
        </p:spPr>
      </p:sp>
      <p:grpSp>
        <p:nvGrpSpPr>
          <p:cNvPr name="Group 3" id="3"/>
          <p:cNvGrpSpPr/>
          <p:nvPr/>
        </p:nvGrpSpPr>
        <p:grpSpPr>
          <a:xfrm rot="0">
            <a:off x="349448" y="228066"/>
            <a:ext cx="3393889" cy="923982"/>
            <a:chOff x="0" y="0"/>
            <a:chExt cx="4525185" cy="1231976"/>
          </a:xfrm>
        </p:grpSpPr>
        <p:sp>
          <p:nvSpPr>
            <p:cNvPr name="Freeform 4" id="4"/>
            <p:cNvSpPr/>
            <p:nvPr/>
          </p:nvSpPr>
          <p:spPr>
            <a:xfrm flipH="false" flipV="false" rot="0">
              <a:off x="0" y="0"/>
              <a:ext cx="1164910" cy="1231976"/>
            </a:xfrm>
            <a:custGeom>
              <a:avLst/>
              <a:gdLst/>
              <a:ahLst/>
              <a:cxnLst/>
              <a:rect r="r" b="b" t="t" l="l"/>
              <a:pathLst>
                <a:path h="1231976" w="1164910">
                  <a:moveTo>
                    <a:pt x="0" y="0"/>
                  </a:moveTo>
                  <a:lnTo>
                    <a:pt x="1164910" y="0"/>
                  </a:lnTo>
                  <a:lnTo>
                    <a:pt x="1164910" y="1231976"/>
                  </a:lnTo>
                  <a:lnTo>
                    <a:pt x="0" y="12319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348473" y="335435"/>
              <a:ext cx="3176712" cy="472052"/>
            </a:xfrm>
            <a:prstGeom prst="rect">
              <a:avLst/>
            </a:prstGeom>
          </p:spPr>
          <p:txBody>
            <a:bodyPr anchor="t" rtlCol="false" tIns="0" lIns="0" bIns="0" rIns="0">
              <a:spAutoFit/>
            </a:bodyPr>
            <a:lstStyle/>
            <a:p>
              <a:pPr algn="l">
                <a:lnSpc>
                  <a:spcPts val="2529"/>
                </a:lnSpc>
              </a:pPr>
              <a:r>
                <a:rPr lang="en-US" sz="2529" b="true">
                  <a:solidFill>
                    <a:srgbClr val="000000"/>
                  </a:solidFill>
                  <a:latin typeface="Aileron Bold"/>
                  <a:ea typeface="Aileron Bold"/>
                  <a:cs typeface="Aileron Bold"/>
                  <a:sym typeface="Aileron Bold"/>
                </a:rPr>
                <a:t>Power Group</a:t>
              </a:r>
            </a:p>
          </p:txBody>
        </p:sp>
      </p:grpSp>
      <p:sp>
        <p:nvSpPr>
          <p:cNvPr name="Freeform 6" id="6"/>
          <p:cNvSpPr/>
          <p:nvPr/>
        </p:nvSpPr>
        <p:spPr>
          <a:xfrm flipH="false" flipV="false" rot="0">
            <a:off x="16529251" y="135633"/>
            <a:ext cx="1511253" cy="1108848"/>
          </a:xfrm>
          <a:custGeom>
            <a:avLst/>
            <a:gdLst/>
            <a:ahLst/>
            <a:cxnLst/>
            <a:rect r="r" b="b" t="t" l="l"/>
            <a:pathLst>
              <a:path h="1108848" w="1511253">
                <a:moveTo>
                  <a:pt x="0" y="0"/>
                </a:moveTo>
                <a:lnTo>
                  <a:pt x="1511253" y="0"/>
                </a:lnTo>
                <a:lnTo>
                  <a:pt x="1511253" y="1108848"/>
                </a:lnTo>
                <a:lnTo>
                  <a:pt x="0" y="11088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389993" y="1782849"/>
            <a:ext cx="15869307" cy="7098343"/>
          </a:xfrm>
          <a:prstGeom prst="rect">
            <a:avLst/>
          </a:prstGeom>
        </p:spPr>
        <p:txBody>
          <a:bodyPr anchor="t" rtlCol="false" tIns="0" lIns="0" bIns="0" rIns="0">
            <a:spAutoFit/>
          </a:bodyPr>
          <a:lstStyle/>
          <a:p>
            <a:pPr algn="l" marL="743080" indent="-371540" lvl="1">
              <a:lnSpc>
                <a:spcPts val="5162"/>
              </a:lnSpc>
              <a:buFont typeface="Arial"/>
              <a:buChar char="•"/>
            </a:pPr>
            <a:r>
              <a:rPr lang="en-US" sz="3441">
                <a:solidFill>
                  <a:srgbClr val="000000"/>
                </a:solidFill>
                <a:latin typeface="Aileron"/>
                <a:ea typeface="Aileron"/>
                <a:cs typeface="Aileron"/>
                <a:sym typeface="Aileron"/>
              </a:rPr>
              <a:t>Energy consumption plays a crucial role in global economic growth and sustainable development. </a:t>
            </a:r>
          </a:p>
          <a:p>
            <a:pPr algn="l" marL="743080" indent="-371540" lvl="1">
              <a:lnSpc>
                <a:spcPts val="5162"/>
              </a:lnSpc>
              <a:buFont typeface="Arial"/>
              <a:buChar char="•"/>
            </a:pPr>
            <a:r>
              <a:rPr lang="en-US" sz="3441">
                <a:solidFill>
                  <a:srgbClr val="000000"/>
                </a:solidFill>
                <a:latin typeface="Aileron"/>
                <a:ea typeface="Aileron"/>
                <a:cs typeface="Aileron"/>
                <a:sym typeface="Aileron"/>
              </a:rPr>
              <a:t>With increasing population, urbanization, and industrialization, the demand for energy has grown significantly across countries and regions.</a:t>
            </a:r>
          </a:p>
          <a:p>
            <a:pPr algn="l" marL="743080" indent="-371540" lvl="1">
              <a:lnSpc>
                <a:spcPts val="5162"/>
              </a:lnSpc>
              <a:buFont typeface="Arial"/>
              <a:buChar char="•"/>
            </a:pPr>
            <a:r>
              <a:rPr lang="en-US" sz="3441">
                <a:solidFill>
                  <a:srgbClr val="000000"/>
                </a:solidFill>
                <a:latin typeface="Aileron"/>
                <a:ea typeface="Aileron"/>
                <a:cs typeface="Aileron"/>
                <a:sym typeface="Aileron"/>
              </a:rPr>
              <a:t>This project analyzes worldwide energy consumption data using SQL to understand energy usage patterns, trends across countries, and the contribution of different energy sources.</a:t>
            </a:r>
          </a:p>
          <a:p>
            <a:pPr algn="l" marL="743080" indent="-371540" lvl="1">
              <a:lnSpc>
                <a:spcPts val="5162"/>
              </a:lnSpc>
              <a:buFont typeface="Arial"/>
              <a:buChar char="•"/>
            </a:pPr>
            <a:r>
              <a:rPr lang="en-US" sz="3441">
                <a:solidFill>
                  <a:srgbClr val="000000"/>
                </a:solidFill>
                <a:latin typeface="Aileron"/>
                <a:ea typeface="Aileron"/>
                <a:cs typeface="Aileron"/>
                <a:sym typeface="Aileron"/>
              </a:rPr>
              <a:t>By storing and querying the data efficiently in a relational database, SQL helps in extracting meaningful insights to support data-driven decisions related to energy planning and sustainability.</a:t>
            </a:r>
          </a:p>
          <a:p>
            <a:pPr algn="l">
              <a:lnSpc>
                <a:spcPts val="5162"/>
              </a:lnSpc>
            </a:pPr>
          </a:p>
        </p:txBody>
      </p:sp>
      <p:sp>
        <p:nvSpPr>
          <p:cNvPr name="Freeform 8" id="8"/>
          <p:cNvSpPr/>
          <p:nvPr/>
        </p:nvSpPr>
        <p:spPr>
          <a:xfrm flipH="false" flipV="false" rot="0">
            <a:off x="94766" y="5143500"/>
            <a:ext cx="2590454" cy="5143500"/>
          </a:xfrm>
          <a:custGeom>
            <a:avLst/>
            <a:gdLst/>
            <a:ahLst/>
            <a:cxnLst/>
            <a:rect r="r" b="b" t="t" l="l"/>
            <a:pathLst>
              <a:path h="5143500" w="2590454">
                <a:moveTo>
                  <a:pt x="0" y="0"/>
                </a:moveTo>
                <a:lnTo>
                  <a:pt x="2590453" y="0"/>
                </a:lnTo>
                <a:lnTo>
                  <a:pt x="2590453" y="5143500"/>
                </a:lnTo>
                <a:lnTo>
                  <a:pt x="0" y="5143500"/>
                </a:lnTo>
                <a:lnTo>
                  <a:pt x="0" y="0"/>
                </a:lnTo>
                <a:close/>
              </a:path>
            </a:pathLst>
          </a:custGeom>
          <a:blipFill>
            <a:blip r:embed="rId7">
              <a:alphaModFix amt="7999"/>
            </a:blip>
            <a:stretch>
              <a:fillRect l="0" t="0" r="0" b="0"/>
            </a:stretch>
          </a:blipFill>
        </p:spPr>
      </p:sp>
      <p:sp>
        <p:nvSpPr>
          <p:cNvPr name="TextBox 9" id="9"/>
          <p:cNvSpPr txBox="true"/>
          <p:nvPr/>
        </p:nvSpPr>
        <p:spPr>
          <a:xfrm rot="0">
            <a:off x="5986004" y="802270"/>
            <a:ext cx="6295891" cy="813856"/>
          </a:xfrm>
          <a:prstGeom prst="rect">
            <a:avLst/>
          </a:prstGeom>
        </p:spPr>
        <p:txBody>
          <a:bodyPr anchor="t" rtlCol="false" tIns="0" lIns="0" bIns="0" rIns="0">
            <a:spAutoFit/>
          </a:bodyPr>
          <a:lstStyle/>
          <a:p>
            <a:pPr algn="l">
              <a:lnSpc>
                <a:spcPts val="6090"/>
              </a:lnSpc>
            </a:pPr>
            <a:r>
              <a:rPr lang="en-US" sz="6090" b="true">
                <a:solidFill>
                  <a:srgbClr val="000000"/>
                </a:solidFill>
                <a:latin typeface="Raleway Bold"/>
                <a:ea typeface="Raleway Bold"/>
                <a:cs typeface="Raleway Bold"/>
                <a:sym typeface="Raleway Bold"/>
              </a:rPr>
              <a:t>I</a:t>
            </a:r>
            <a:r>
              <a:rPr lang="en-US" sz="6090" b="true">
                <a:solidFill>
                  <a:srgbClr val="000000"/>
                </a:solidFill>
                <a:latin typeface="Raleway Bold"/>
                <a:ea typeface="Raleway Bold"/>
                <a:cs typeface="Raleway Bold"/>
                <a:sym typeface="Raleway Bold"/>
              </a:rPr>
              <a:t>ntroduction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ACE"/>
        </a:solidFill>
      </p:bgPr>
    </p:bg>
    <p:spTree>
      <p:nvGrpSpPr>
        <p:cNvPr id="1" name=""/>
        <p:cNvGrpSpPr/>
        <p:nvPr/>
      </p:nvGrpSpPr>
      <p:grpSpPr>
        <a:xfrm>
          <a:off x="0" y="0"/>
          <a:ext cx="0" cy="0"/>
          <a:chOff x="0" y="0"/>
          <a:chExt cx="0" cy="0"/>
        </a:xfrm>
      </p:grpSpPr>
      <p:sp>
        <p:nvSpPr>
          <p:cNvPr name="Freeform 2" id="2"/>
          <p:cNvSpPr/>
          <p:nvPr/>
        </p:nvSpPr>
        <p:spPr>
          <a:xfrm flipH="false" flipV="false" rot="0">
            <a:off x="16685898" y="0"/>
            <a:ext cx="1602102" cy="1175507"/>
          </a:xfrm>
          <a:custGeom>
            <a:avLst/>
            <a:gdLst/>
            <a:ahLst/>
            <a:cxnLst/>
            <a:rect r="r" b="b" t="t" l="l"/>
            <a:pathLst>
              <a:path h="1175507" w="1602102">
                <a:moveTo>
                  <a:pt x="0" y="0"/>
                </a:moveTo>
                <a:lnTo>
                  <a:pt x="1602102" y="0"/>
                </a:lnTo>
                <a:lnTo>
                  <a:pt x="1602102" y="1175507"/>
                </a:lnTo>
                <a:lnTo>
                  <a:pt x="0" y="11755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3393889" cy="923982"/>
            <a:chOff x="0" y="0"/>
            <a:chExt cx="4525185" cy="1231976"/>
          </a:xfrm>
        </p:grpSpPr>
        <p:sp>
          <p:nvSpPr>
            <p:cNvPr name="Freeform 4" id="4"/>
            <p:cNvSpPr/>
            <p:nvPr/>
          </p:nvSpPr>
          <p:spPr>
            <a:xfrm flipH="false" flipV="false" rot="0">
              <a:off x="0" y="0"/>
              <a:ext cx="1164910" cy="1231976"/>
            </a:xfrm>
            <a:custGeom>
              <a:avLst/>
              <a:gdLst/>
              <a:ahLst/>
              <a:cxnLst/>
              <a:rect r="r" b="b" t="t" l="l"/>
              <a:pathLst>
                <a:path h="1231976" w="1164910">
                  <a:moveTo>
                    <a:pt x="0" y="0"/>
                  </a:moveTo>
                  <a:lnTo>
                    <a:pt x="1164910" y="0"/>
                  </a:lnTo>
                  <a:lnTo>
                    <a:pt x="1164910" y="1231976"/>
                  </a:lnTo>
                  <a:lnTo>
                    <a:pt x="0" y="1231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348473" y="335435"/>
              <a:ext cx="3176712" cy="472052"/>
            </a:xfrm>
            <a:prstGeom prst="rect">
              <a:avLst/>
            </a:prstGeom>
          </p:spPr>
          <p:txBody>
            <a:bodyPr anchor="t" rtlCol="false" tIns="0" lIns="0" bIns="0" rIns="0">
              <a:spAutoFit/>
            </a:bodyPr>
            <a:lstStyle/>
            <a:p>
              <a:pPr algn="l">
                <a:lnSpc>
                  <a:spcPts val="2529"/>
                </a:lnSpc>
              </a:pPr>
              <a:r>
                <a:rPr lang="en-US" sz="2529" b="true">
                  <a:solidFill>
                    <a:srgbClr val="000000"/>
                  </a:solidFill>
                  <a:latin typeface="Aileron Bold"/>
                  <a:ea typeface="Aileron Bold"/>
                  <a:cs typeface="Aileron Bold"/>
                  <a:sym typeface="Aileron Bold"/>
                </a:rPr>
                <a:t>Power Group</a:t>
              </a:r>
            </a:p>
          </p:txBody>
        </p:sp>
      </p:grpSp>
      <p:sp>
        <p:nvSpPr>
          <p:cNvPr name="Freeform 6" id="6"/>
          <p:cNvSpPr/>
          <p:nvPr/>
        </p:nvSpPr>
        <p:spPr>
          <a:xfrm flipH="false" flipV="false" rot="0">
            <a:off x="-760110" y="8232442"/>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6"/>
            <a:stretch>
              <a:fillRect l="0" t="0" r="0" b="0"/>
            </a:stretch>
          </a:blipFill>
        </p:spPr>
      </p:sp>
      <p:sp>
        <p:nvSpPr>
          <p:cNvPr name="Freeform 7" id="7"/>
          <p:cNvSpPr/>
          <p:nvPr/>
        </p:nvSpPr>
        <p:spPr>
          <a:xfrm flipH="true" flipV="false" rot="0">
            <a:off x="-423736"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361220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446908" y="8915654"/>
            <a:ext cx="1886398" cy="1417367"/>
          </a:xfrm>
          <a:custGeom>
            <a:avLst/>
            <a:gdLst/>
            <a:ahLst/>
            <a:cxnLst/>
            <a:rect r="r" b="b" t="t" l="l"/>
            <a:pathLst>
              <a:path h="1417367" w="1886398">
                <a:moveTo>
                  <a:pt x="0" y="0"/>
                </a:moveTo>
                <a:lnTo>
                  <a:pt x="1886397" y="0"/>
                </a:lnTo>
                <a:lnTo>
                  <a:pt x="1886397" y="1417367"/>
                </a:lnTo>
                <a:lnTo>
                  <a:pt x="0" y="14173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355396" y="9201150"/>
            <a:ext cx="2052308" cy="1160446"/>
          </a:xfrm>
          <a:custGeom>
            <a:avLst/>
            <a:gdLst/>
            <a:ahLst/>
            <a:cxnLst/>
            <a:rect r="r" b="b" t="t" l="l"/>
            <a:pathLst>
              <a:path h="1160446" w="2052308">
                <a:moveTo>
                  <a:pt x="0" y="0"/>
                </a:moveTo>
                <a:lnTo>
                  <a:pt x="2052309" y="0"/>
                </a:lnTo>
                <a:lnTo>
                  <a:pt x="2052309" y="1160446"/>
                </a:lnTo>
                <a:lnTo>
                  <a:pt x="0" y="1160446"/>
                </a:lnTo>
                <a:lnTo>
                  <a:pt x="0" y="0"/>
                </a:lnTo>
                <a:close/>
              </a:path>
            </a:pathLst>
          </a:custGeom>
          <a:blipFill>
            <a:blip r:embed="rId11"/>
            <a:stretch>
              <a:fillRect l="0" t="0" r="0" b="0"/>
            </a:stretch>
          </a:blipFill>
        </p:spPr>
      </p:sp>
      <p:sp>
        <p:nvSpPr>
          <p:cNvPr name="Freeform 11" id="11"/>
          <p:cNvSpPr/>
          <p:nvPr/>
        </p:nvSpPr>
        <p:spPr>
          <a:xfrm flipH="true" flipV="false" rot="0">
            <a:off x="913395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788002"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5496067" y="8003096"/>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12"/>
            <a:stretch>
              <a:fillRect l="0" t="0" r="0" b="0"/>
            </a:stretch>
          </a:blipFill>
        </p:spPr>
      </p:sp>
      <p:sp>
        <p:nvSpPr>
          <p:cNvPr name="Freeform 14" id="14"/>
          <p:cNvSpPr/>
          <p:nvPr/>
        </p:nvSpPr>
        <p:spPr>
          <a:xfrm flipH="true" flipV="false" rot="0">
            <a:off x="14157157" y="9241064"/>
            <a:ext cx="5223591" cy="1177682"/>
          </a:xfrm>
          <a:custGeom>
            <a:avLst/>
            <a:gdLst/>
            <a:ahLst/>
            <a:cxnLst/>
            <a:rect r="r" b="b" t="t" l="l"/>
            <a:pathLst>
              <a:path h="1177682" w="5223591">
                <a:moveTo>
                  <a:pt x="5223591" y="0"/>
                </a:moveTo>
                <a:lnTo>
                  <a:pt x="0" y="0"/>
                </a:lnTo>
                <a:lnTo>
                  <a:pt x="0" y="1177682"/>
                </a:lnTo>
                <a:lnTo>
                  <a:pt x="5223591" y="1177682"/>
                </a:lnTo>
                <a:lnTo>
                  <a:pt x="522359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3351647"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1698896" y="2358927"/>
            <a:ext cx="2458261" cy="2230313"/>
          </a:xfrm>
          <a:custGeom>
            <a:avLst/>
            <a:gdLst/>
            <a:ahLst/>
            <a:cxnLst/>
            <a:rect r="r" b="b" t="t" l="l"/>
            <a:pathLst>
              <a:path h="2230313" w="2458261">
                <a:moveTo>
                  <a:pt x="0" y="0"/>
                </a:moveTo>
                <a:lnTo>
                  <a:pt x="2458261" y="0"/>
                </a:lnTo>
                <a:lnTo>
                  <a:pt x="2458261" y="2230313"/>
                </a:lnTo>
                <a:lnTo>
                  <a:pt x="0" y="223031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false" flipV="false" rot="0">
            <a:off x="10407343" y="4854186"/>
            <a:ext cx="4369156" cy="4061469"/>
          </a:xfrm>
          <a:custGeom>
            <a:avLst/>
            <a:gdLst/>
            <a:ahLst/>
            <a:cxnLst/>
            <a:rect r="r" b="b" t="t" l="l"/>
            <a:pathLst>
              <a:path h="4061469" w="4369156">
                <a:moveTo>
                  <a:pt x="0" y="0"/>
                </a:moveTo>
                <a:lnTo>
                  <a:pt x="4369156" y="0"/>
                </a:lnTo>
                <a:lnTo>
                  <a:pt x="4369156" y="4061468"/>
                </a:lnTo>
                <a:lnTo>
                  <a:pt x="0" y="4061468"/>
                </a:lnTo>
                <a:lnTo>
                  <a:pt x="0" y="0"/>
                </a:lnTo>
                <a:close/>
              </a:path>
            </a:pathLst>
          </a:custGeom>
          <a:blipFill>
            <a:blip r:embed="rId15"/>
            <a:stretch>
              <a:fillRect l="0" t="0" r="0" b="0"/>
            </a:stretch>
          </a:blipFill>
        </p:spPr>
      </p:sp>
      <p:sp>
        <p:nvSpPr>
          <p:cNvPr name="Freeform 18" id="18"/>
          <p:cNvSpPr/>
          <p:nvPr/>
        </p:nvSpPr>
        <p:spPr>
          <a:xfrm flipH="false" flipV="false" rot="0">
            <a:off x="1365458" y="2006886"/>
            <a:ext cx="7867461" cy="6225556"/>
          </a:xfrm>
          <a:custGeom>
            <a:avLst/>
            <a:gdLst/>
            <a:ahLst/>
            <a:cxnLst/>
            <a:rect r="r" b="b" t="t" l="l"/>
            <a:pathLst>
              <a:path h="6225556" w="7867461">
                <a:moveTo>
                  <a:pt x="0" y="0"/>
                </a:moveTo>
                <a:lnTo>
                  <a:pt x="7867461" y="0"/>
                </a:lnTo>
                <a:lnTo>
                  <a:pt x="7867461" y="6225556"/>
                </a:lnTo>
                <a:lnTo>
                  <a:pt x="0" y="6225556"/>
                </a:lnTo>
                <a:lnTo>
                  <a:pt x="0" y="0"/>
                </a:lnTo>
                <a:close/>
              </a:path>
            </a:pathLst>
          </a:custGeom>
          <a:blipFill>
            <a:blip r:embed="rId16"/>
            <a:stretch>
              <a:fillRect l="0" t="0" r="0" b="0"/>
            </a:stretch>
          </a:blipFill>
        </p:spPr>
      </p:sp>
      <p:sp>
        <p:nvSpPr>
          <p:cNvPr name="TextBox 19" id="19"/>
          <p:cNvSpPr txBox="true"/>
          <p:nvPr/>
        </p:nvSpPr>
        <p:spPr>
          <a:xfrm rot="0">
            <a:off x="1365458" y="1301652"/>
            <a:ext cx="16084492" cy="390524"/>
          </a:xfrm>
          <a:prstGeom prst="rect">
            <a:avLst/>
          </a:prstGeom>
        </p:spPr>
        <p:txBody>
          <a:bodyPr anchor="t" rtlCol="false" tIns="0" lIns="0" bIns="0" rIns="0">
            <a:spAutoFit/>
          </a:bodyPr>
          <a:lstStyle/>
          <a:p>
            <a:pPr algn="l">
              <a:lnSpc>
                <a:spcPts val="2999"/>
              </a:lnSpc>
            </a:pPr>
            <a:r>
              <a:rPr lang="en-US" sz="2999" b="true">
                <a:solidFill>
                  <a:srgbClr val="000000"/>
                </a:solidFill>
                <a:latin typeface="Aileron Bold"/>
                <a:ea typeface="Aileron Bold"/>
                <a:cs typeface="Aileron Bold"/>
                <a:sym typeface="Aileron Bold"/>
              </a:rPr>
              <a:t>14. What is the correlation between GDP growth and energy production growth?</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ACE"/>
        </a:solidFill>
      </p:bgPr>
    </p:bg>
    <p:spTree>
      <p:nvGrpSpPr>
        <p:cNvPr id="1" name=""/>
        <p:cNvGrpSpPr/>
        <p:nvPr/>
      </p:nvGrpSpPr>
      <p:grpSpPr>
        <a:xfrm>
          <a:off x="0" y="0"/>
          <a:ext cx="0" cy="0"/>
          <a:chOff x="0" y="0"/>
          <a:chExt cx="0" cy="0"/>
        </a:xfrm>
      </p:grpSpPr>
      <p:sp>
        <p:nvSpPr>
          <p:cNvPr name="Freeform 2" id="2"/>
          <p:cNvSpPr/>
          <p:nvPr/>
        </p:nvSpPr>
        <p:spPr>
          <a:xfrm flipH="false" flipV="false" rot="0">
            <a:off x="16685898" y="0"/>
            <a:ext cx="1602102" cy="1175507"/>
          </a:xfrm>
          <a:custGeom>
            <a:avLst/>
            <a:gdLst/>
            <a:ahLst/>
            <a:cxnLst/>
            <a:rect r="r" b="b" t="t" l="l"/>
            <a:pathLst>
              <a:path h="1175507" w="1602102">
                <a:moveTo>
                  <a:pt x="0" y="0"/>
                </a:moveTo>
                <a:lnTo>
                  <a:pt x="1602102" y="0"/>
                </a:lnTo>
                <a:lnTo>
                  <a:pt x="1602102" y="1175507"/>
                </a:lnTo>
                <a:lnTo>
                  <a:pt x="0" y="11755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3393889" cy="923982"/>
            <a:chOff x="0" y="0"/>
            <a:chExt cx="4525185" cy="1231976"/>
          </a:xfrm>
        </p:grpSpPr>
        <p:sp>
          <p:nvSpPr>
            <p:cNvPr name="Freeform 4" id="4"/>
            <p:cNvSpPr/>
            <p:nvPr/>
          </p:nvSpPr>
          <p:spPr>
            <a:xfrm flipH="false" flipV="false" rot="0">
              <a:off x="0" y="0"/>
              <a:ext cx="1164910" cy="1231976"/>
            </a:xfrm>
            <a:custGeom>
              <a:avLst/>
              <a:gdLst/>
              <a:ahLst/>
              <a:cxnLst/>
              <a:rect r="r" b="b" t="t" l="l"/>
              <a:pathLst>
                <a:path h="1231976" w="1164910">
                  <a:moveTo>
                    <a:pt x="0" y="0"/>
                  </a:moveTo>
                  <a:lnTo>
                    <a:pt x="1164910" y="0"/>
                  </a:lnTo>
                  <a:lnTo>
                    <a:pt x="1164910" y="1231976"/>
                  </a:lnTo>
                  <a:lnTo>
                    <a:pt x="0" y="1231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348473" y="335435"/>
              <a:ext cx="3176712" cy="472052"/>
            </a:xfrm>
            <a:prstGeom prst="rect">
              <a:avLst/>
            </a:prstGeom>
          </p:spPr>
          <p:txBody>
            <a:bodyPr anchor="t" rtlCol="false" tIns="0" lIns="0" bIns="0" rIns="0">
              <a:spAutoFit/>
            </a:bodyPr>
            <a:lstStyle/>
            <a:p>
              <a:pPr algn="l">
                <a:lnSpc>
                  <a:spcPts val="2529"/>
                </a:lnSpc>
              </a:pPr>
              <a:r>
                <a:rPr lang="en-US" sz="2529" b="true">
                  <a:solidFill>
                    <a:srgbClr val="000000"/>
                  </a:solidFill>
                  <a:latin typeface="Aileron Bold"/>
                  <a:ea typeface="Aileron Bold"/>
                  <a:cs typeface="Aileron Bold"/>
                  <a:sym typeface="Aileron Bold"/>
                </a:rPr>
                <a:t>Power Group</a:t>
              </a:r>
            </a:p>
          </p:txBody>
        </p:sp>
      </p:grpSp>
      <p:sp>
        <p:nvSpPr>
          <p:cNvPr name="Freeform 6" id="6"/>
          <p:cNvSpPr/>
          <p:nvPr/>
        </p:nvSpPr>
        <p:spPr>
          <a:xfrm flipH="false" flipV="false" rot="0">
            <a:off x="-760110" y="8232442"/>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6"/>
            <a:stretch>
              <a:fillRect l="0" t="0" r="0" b="0"/>
            </a:stretch>
          </a:blipFill>
        </p:spPr>
      </p:sp>
      <p:sp>
        <p:nvSpPr>
          <p:cNvPr name="Freeform 7" id="7"/>
          <p:cNvSpPr/>
          <p:nvPr/>
        </p:nvSpPr>
        <p:spPr>
          <a:xfrm flipH="true" flipV="false" rot="0">
            <a:off x="-423736"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361220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446908" y="8915654"/>
            <a:ext cx="1886398" cy="1417367"/>
          </a:xfrm>
          <a:custGeom>
            <a:avLst/>
            <a:gdLst/>
            <a:ahLst/>
            <a:cxnLst/>
            <a:rect r="r" b="b" t="t" l="l"/>
            <a:pathLst>
              <a:path h="1417367" w="1886398">
                <a:moveTo>
                  <a:pt x="0" y="0"/>
                </a:moveTo>
                <a:lnTo>
                  <a:pt x="1886397" y="0"/>
                </a:lnTo>
                <a:lnTo>
                  <a:pt x="1886397" y="1417367"/>
                </a:lnTo>
                <a:lnTo>
                  <a:pt x="0" y="14173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355396" y="9201150"/>
            <a:ext cx="2052308" cy="1160446"/>
          </a:xfrm>
          <a:custGeom>
            <a:avLst/>
            <a:gdLst/>
            <a:ahLst/>
            <a:cxnLst/>
            <a:rect r="r" b="b" t="t" l="l"/>
            <a:pathLst>
              <a:path h="1160446" w="2052308">
                <a:moveTo>
                  <a:pt x="0" y="0"/>
                </a:moveTo>
                <a:lnTo>
                  <a:pt x="2052309" y="0"/>
                </a:lnTo>
                <a:lnTo>
                  <a:pt x="2052309" y="1160446"/>
                </a:lnTo>
                <a:lnTo>
                  <a:pt x="0" y="1160446"/>
                </a:lnTo>
                <a:lnTo>
                  <a:pt x="0" y="0"/>
                </a:lnTo>
                <a:close/>
              </a:path>
            </a:pathLst>
          </a:custGeom>
          <a:blipFill>
            <a:blip r:embed="rId11"/>
            <a:stretch>
              <a:fillRect l="0" t="0" r="0" b="0"/>
            </a:stretch>
          </a:blipFill>
        </p:spPr>
      </p:sp>
      <p:sp>
        <p:nvSpPr>
          <p:cNvPr name="Freeform 11" id="11"/>
          <p:cNvSpPr/>
          <p:nvPr/>
        </p:nvSpPr>
        <p:spPr>
          <a:xfrm flipH="true" flipV="false" rot="0">
            <a:off x="913395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788002"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5496067" y="8003096"/>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12"/>
            <a:stretch>
              <a:fillRect l="0" t="0" r="0" b="0"/>
            </a:stretch>
          </a:blipFill>
        </p:spPr>
      </p:sp>
      <p:sp>
        <p:nvSpPr>
          <p:cNvPr name="Freeform 14" id="14"/>
          <p:cNvSpPr/>
          <p:nvPr/>
        </p:nvSpPr>
        <p:spPr>
          <a:xfrm flipH="true" flipV="false" rot="0">
            <a:off x="14157157" y="9241064"/>
            <a:ext cx="5223591" cy="1177682"/>
          </a:xfrm>
          <a:custGeom>
            <a:avLst/>
            <a:gdLst/>
            <a:ahLst/>
            <a:cxnLst/>
            <a:rect r="r" b="b" t="t" l="l"/>
            <a:pathLst>
              <a:path h="1177682" w="5223591">
                <a:moveTo>
                  <a:pt x="5223591" y="0"/>
                </a:moveTo>
                <a:lnTo>
                  <a:pt x="0" y="0"/>
                </a:lnTo>
                <a:lnTo>
                  <a:pt x="0" y="1177682"/>
                </a:lnTo>
                <a:lnTo>
                  <a:pt x="5223591" y="1177682"/>
                </a:lnTo>
                <a:lnTo>
                  <a:pt x="522359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3351647"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2207132" y="6579038"/>
            <a:ext cx="5148265" cy="2876593"/>
          </a:xfrm>
          <a:custGeom>
            <a:avLst/>
            <a:gdLst/>
            <a:ahLst/>
            <a:cxnLst/>
            <a:rect r="r" b="b" t="t" l="l"/>
            <a:pathLst>
              <a:path h="2876593" w="5148265">
                <a:moveTo>
                  <a:pt x="0" y="0"/>
                </a:moveTo>
                <a:lnTo>
                  <a:pt x="5148264" y="0"/>
                </a:lnTo>
                <a:lnTo>
                  <a:pt x="5148264" y="2876593"/>
                </a:lnTo>
                <a:lnTo>
                  <a:pt x="0" y="2876593"/>
                </a:lnTo>
                <a:lnTo>
                  <a:pt x="0" y="0"/>
                </a:lnTo>
                <a:close/>
              </a:path>
            </a:pathLst>
          </a:custGeom>
          <a:blipFill>
            <a:blip r:embed="rId13"/>
            <a:stretch>
              <a:fillRect l="0" t="0" r="0" b="0"/>
            </a:stretch>
          </a:blipFill>
        </p:spPr>
      </p:sp>
      <p:sp>
        <p:nvSpPr>
          <p:cNvPr name="Freeform 17" id="17"/>
          <p:cNvSpPr/>
          <p:nvPr/>
        </p:nvSpPr>
        <p:spPr>
          <a:xfrm flipH="false" flipV="false" rot="0">
            <a:off x="11479516" y="4723173"/>
            <a:ext cx="4369156" cy="3509269"/>
          </a:xfrm>
          <a:custGeom>
            <a:avLst/>
            <a:gdLst/>
            <a:ahLst/>
            <a:cxnLst/>
            <a:rect r="r" b="b" t="t" l="l"/>
            <a:pathLst>
              <a:path h="3509269" w="4369156">
                <a:moveTo>
                  <a:pt x="0" y="0"/>
                </a:moveTo>
                <a:lnTo>
                  <a:pt x="4369156" y="0"/>
                </a:lnTo>
                <a:lnTo>
                  <a:pt x="4369156" y="3509269"/>
                </a:lnTo>
                <a:lnTo>
                  <a:pt x="0" y="3509269"/>
                </a:lnTo>
                <a:lnTo>
                  <a:pt x="0" y="0"/>
                </a:lnTo>
                <a:close/>
              </a:path>
            </a:pathLst>
          </a:custGeom>
          <a:blipFill>
            <a:blip r:embed="rId14"/>
            <a:stretch>
              <a:fillRect l="0" t="0" r="0" b="0"/>
            </a:stretch>
          </a:blipFill>
        </p:spPr>
      </p:sp>
      <p:sp>
        <p:nvSpPr>
          <p:cNvPr name="Freeform 18" id="18"/>
          <p:cNvSpPr/>
          <p:nvPr/>
        </p:nvSpPr>
        <p:spPr>
          <a:xfrm flipH="false" flipV="false" rot="0">
            <a:off x="2207132" y="2584668"/>
            <a:ext cx="7200573" cy="3809494"/>
          </a:xfrm>
          <a:custGeom>
            <a:avLst/>
            <a:gdLst/>
            <a:ahLst/>
            <a:cxnLst/>
            <a:rect r="r" b="b" t="t" l="l"/>
            <a:pathLst>
              <a:path h="3809494" w="7200573">
                <a:moveTo>
                  <a:pt x="0" y="0"/>
                </a:moveTo>
                <a:lnTo>
                  <a:pt x="7200573" y="0"/>
                </a:lnTo>
                <a:lnTo>
                  <a:pt x="7200573" y="3809494"/>
                </a:lnTo>
                <a:lnTo>
                  <a:pt x="0" y="3809494"/>
                </a:lnTo>
                <a:lnTo>
                  <a:pt x="0" y="0"/>
                </a:lnTo>
                <a:close/>
              </a:path>
            </a:pathLst>
          </a:custGeom>
          <a:blipFill>
            <a:blip r:embed="rId15"/>
            <a:stretch>
              <a:fillRect l="0" t="-2142" r="0" b="-2142"/>
            </a:stretch>
          </a:blipFill>
        </p:spPr>
      </p:sp>
      <p:sp>
        <p:nvSpPr>
          <p:cNvPr name="TextBox 19" id="19"/>
          <p:cNvSpPr txBox="true"/>
          <p:nvPr/>
        </p:nvSpPr>
        <p:spPr>
          <a:xfrm rot="0">
            <a:off x="1221868" y="1898868"/>
            <a:ext cx="16084492" cy="390524"/>
          </a:xfrm>
          <a:prstGeom prst="rect">
            <a:avLst/>
          </a:prstGeom>
        </p:spPr>
        <p:txBody>
          <a:bodyPr anchor="t" rtlCol="false" tIns="0" lIns="0" bIns="0" rIns="0">
            <a:spAutoFit/>
          </a:bodyPr>
          <a:lstStyle/>
          <a:p>
            <a:pPr algn="l">
              <a:lnSpc>
                <a:spcPts val="2999"/>
              </a:lnSpc>
            </a:pPr>
            <a:r>
              <a:rPr lang="en-US" sz="2999" b="true">
                <a:solidFill>
                  <a:srgbClr val="000000"/>
                </a:solidFill>
                <a:latin typeface="Aileron Bold"/>
                <a:ea typeface="Aileron Bold"/>
                <a:cs typeface="Aileron Bold"/>
                <a:sym typeface="Aileron Bold"/>
              </a:rPr>
              <a:t>15. What are the top 10 countries by population and how do their emissions compare?</a:t>
            </a:r>
          </a:p>
        </p:txBody>
      </p:sp>
      <p:sp>
        <p:nvSpPr>
          <p:cNvPr name="TextBox 20" id="20"/>
          <p:cNvSpPr txBox="true"/>
          <p:nvPr/>
        </p:nvSpPr>
        <p:spPr>
          <a:xfrm rot="0">
            <a:off x="1113932" y="838257"/>
            <a:ext cx="5330726" cy="706132"/>
          </a:xfrm>
          <a:prstGeom prst="rect">
            <a:avLst/>
          </a:prstGeom>
        </p:spPr>
        <p:txBody>
          <a:bodyPr anchor="t" rtlCol="false" tIns="0" lIns="0" bIns="0" rIns="0">
            <a:spAutoFit/>
          </a:bodyPr>
          <a:lstStyle/>
          <a:p>
            <a:pPr algn="ctr">
              <a:lnSpc>
                <a:spcPts val="5704"/>
              </a:lnSpc>
            </a:pPr>
            <a:r>
              <a:rPr lang="en-US" b="true" sz="4074" i="true">
                <a:solidFill>
                  <a:srgbClr val="000000"/>
                </a:solidFill>
                <a:latin typeface="Canva Sans Bold Italics"/>
                <a:ea typeface="Canva Sans Bold Italics"/>
                <a:cs typeface="Canva Sans Bold Italics"/>
                <a:sym typeface="Canva Sans Bold Italics"/>
              </a:rPr>
              <a:t>Glob</a:t>
            </a:r>
            <a:r>
              <a:rPr lang="en-US" b="true" sz="4074" i="true">
                <a:solidFill>
                  <a:srgbClr val="000000"/>
                </a:solidFill>
                <a:latin typeface="Canva Sans Bold Italics"/>
                <a:ea typeface="Canva Sans Bold Italics"/>
                <a:cs typeface="Canva Sans Bold Italics"/>
                <a:sym typeface="Canva Sans Bold Italics"/>
              </a:rPr>
              <a:t>al Comparisons: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ACE"/>
        </a:solidFill>
      </p:bgPr>
    </p:bg>
    <p:spTree>
      <p:nvGrpSpPr>
        <p:cNvPr id="1" name=""/>
        <p:cNvGrpSpPr/>
        <p:nvPr/>
      </p:nvGrpSpPr>
      <p:grpSpPr>
        <a:xfrm>
          <a:off x="0" y="0"/>
          <a:ext cx="0" cy="0"/>
          <a:chOff x="0" y="0"/>
          <a:chExt cx="0" cy="0"/>
        </a:xfrm>
      </p:grpSpPr>
      <p:sp>
        <p:nvSpPr>
          <p:cNvPr name="Freeform 2" id="2"/>
          <p:cNvSpPr/>
          <p:nvPr/>
        </p:nvSpPr>
        <p:spPr>
          <a:xfrm flipH="false" flipV="false" rot="0">
            <a:off x="16685898" y="0"/>
            <a:ext cx="1602102" cy="1175507"/>
          </a:xfrm>
          <a:custGeom>
            <a:avLst/>
            <a:gdLst/>
            <a:ahLst/>
            <a:cxnLst/>
            <a:rect r="r" b="b" t="t" l="l"/>
            <a:pathLst>
              <a:path h="1175507" w="1602102">
                <a:moveTo>
                  <a:pt x="0" y="0"/>
                </a:moveTo>
                <a:lnTo>
                  <a:pt x="1602102" y="0"/>
                </a:lnTo>
                <a:lnTo>
                  <a:pt x="1602102" y="1175507"/>
                </a:lnTo>
                <a:lnTo>
                  <a:pt x="0" y="11755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3393889" cy="923982"/>
            <a:chOff x="0" y="0"/>
            <a:chExt cx="4525185" cy="1231976"/>
          </a:xfrm>
        </p:grpSpPr>
        <p:sp>
          <p:nvSpPr>
            <p:cNvPr name="Freeform 4" id="4"/>
            <p:cNvSpPr/>
            <p:nvPr/>
          </p:nvSpPr>
          <p:spPr>
            <a:xfrm flipH="false" flipV="false" rot="0">
              <a:off x="0" y="0"/>
              <a:ext cx="1164910" cy="1231976"/>
            </a:xfrm>
            <a:custGeom>
              <a:avLst/>
              <a:gdLst/>
              <a:ahLst/>
              <a:cxnLst/>
              <a:rect r="r" b="b" t="t" l="l"/>
              <a:pathLst>
                <a:path h="1231976" w="1164910">
                  <a:moveTo>
                    <a:pt x="0" y="0"/>
                  </a:moveTo>
                  <a:lnTo>
                    <a:pt x="1164910" y="0"/>
                  </a:lnTo>
                  <a:lnTo>
                    <a:pt x="1164910" y="1231976"/>
                  </a:lnTo>
                  <a:lnTo>
                    <a:pt x="0" y="1231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348473" y="335435"/>
              <a:ext cx="3176712" cy="472052"/>
            </a:xfrm>
            <a:prstGeom prst="rect">
              <a:avLst/>
            </a:prstGeom>
          </p:spPr>
          <p:txBody>
            <a:bodyPr anchor="t" rtlCol="false" tIns="0" lIns="0" bIns="0" rIns="0">
              <a:spAutoFit/>
            </a:bodyPr>
            <a:lstStyle/>
            <a:p>
              <a:pPr algn="l">
                <a:lnSpc>
                  <a:spcPts val="2529"/>
                </a:lnSpc>
              </a:pPr>
              <a:r>
                <a:rPr lang="en-US" sz="2529" b="true">
                  <a:solidFill>
                    <a:srgbClr val="000000"/>
                  </a:solidFill>
                  <a:latin typeface="Aileron Bold"/>
                  <a:ea typeface="Aileron Bold"/>
                  <a:cs typeface="Aileron Bold"/>
                  <a:sym typeface="Aileron Bold"/>
                </a:rPr>
                <a:t>Power Group</a:t>
              </a:r>
            </a:p>
          </p:txBody>
        </p:sp>
      </p:grpSp>
      <p:sp>
        <p:nvSpPr>
          <p:cNvPr name="Freeform 6" id="6"/>
          <p:cNvSpPr/>
          <p:nvPr/>
        </p:nvSpPr>
        <p:spPr>
          <a:xfrm flipH="false" flipV="false" rot="0">
            <a:off x="-760110" y="8232442"/>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6"/>
            <a:stretch>
              <a:fillRect l="0" t="0" r="0" b="0"/>
            </a:stretch>
          </a:blipFill>
        </p:spPr>
      </p:sp>
      <p:sp>
        <p:nvSpPr>
          <p:cNvPr name="Freeform 7" id="7"/>
          <p:cNvSpPr/>
          <p:nvPr/>
        </p:nvSpPr>
        <p:spPr>
          <a:xfrm flipH="true" flipV="false" rot="0">
            <a:off x="-423736"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361220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446908" y="8915654"/>
            <a:ext cx="1886398" cy="1417367"/>
          </a:xfrm>
          <a:custGeom>
            <a:avLst/>
            <a:gdLst/>
            <a:ahLst/>
            <a:cxnLst/>
            <a:rect r="r" b="b" t="t" l="l"/>
            <a:pathLst>
              <a:path h="1417367" w="1886398">
                <a:moveTo>
                  <a:pt x="0" y="0"/>
                </a:moveTo>
                <a:lnTo>
                  <a:pt x="1886397" y="0"/>
                </a:lnTo>
                <a:lnTo>
                  <a:pt x="1886397" y="1417367"/>
                </a:lnTo>
                <a:lnTo>
                  <a:pt x="0" y="14173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355396" y="9201150"/>
            <a:ext cx="2052308" cy="1160446"/>
          </a:xfrm>
          <a:custGeom>
            <a:avLst/>
            <a:gdLst/>
            <a:ahLst/>
            <a:cxnLst/>
            <a:rect r="r" b="b" t="t" l="l"/>
            <a:pathLst>
              <a:path h="1160446" w="2052308">
                <a:moveTo>
                  <a:pt x="0" y="0"/>
                </a:moveTo>
                <a:lnTo>
                  <a:pt x="2052309" y="0"/>
                </a:lnTo>
                <a:lnTo>
                  <a:pt x="2052309" y="1160446"/>
                </a:lnTo>
                <a:lnTo>
                  <a:pt x="0" y="1160446"/>
                </a:lnTo>
                <a:lnTo>
                  <a:pt x="0" y="0"/>
                </a:lnTo>
                <a:close/>
              </a:path>
            </a:pathLst>
          </a:custGeom>
          <a:blipFill>
            <a:blip r:embed="rId11"/>
            <a:stretch>
              <a:fillRect l="0" t="0" r="0" b="0"/>
            </a:stretch>
          </a:blipFill>
        </p:spPr>
      </p:sp>
      <p:sp>
        <p:nvSpPr>
          <p:cNvPr name="Freeform 11" id="11"/>
          <p:cNvSpPr/>
          <p:nvPr/>
        </p:nvSpPr>
        <p:spPr>
          <a:xfrm flipH="true" flipV="false" rot="0">
            <a:off x="913395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788002"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5496067" y="8003096"/>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12"/>
            <a:stretch>
              <a:fillRect l="0" t="0" r="0" b="0"/>
            </a:stretch>
          </a:blipFill>
        </p:spPr>
      </p:sp>
      <p:sp>
        <p:nvSpPr>
          <p:cNvPr name="Freeform 14" id="14"/>
          <p:cNvSpPr/>
          <p:nvPr/>
        </p:nvSpPr>
        <p:spPr>
          <a:xfrm flipH="true" flipV="false" rot="0">
            <a:off x="14157157" y="9241064"/>
            <a:ext cx="5223591" cy="1177682"/>
          </a:xfrm>
          <a:custGeom>
            <a:avLst/>
            <a:gdLst/>
            <a:ahLst/>
            <a:cxnLst/>
            <a:rect r="r" b="b" t="t" l="l"/>
            <a:pathLst>
              <a:path h="1177682" w="5223591">
                <a:moveTo>
                  <a:pt x="5223591" y="0"/>
                </a:moveTo>
                <a:lnTo>
                  <a:pt x="0" y="0"/>
                </a:lnTo>
                <a:lnTo>
                  <a:pt x="0" y="1177682"/>
                </a:lnTo>
                <a:lnTo>
                  <a:pt x="5223591" y="1177682"/>
                </a:lnTo>
                <a:lnTo>
                  <a:pt x="522359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3351647"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379158" y="2832134"/>
            <a:ext cx="8408843" cy="2367538"/>
          </a:xfrm>
          <a:custGeom>
            <a:avLst/>
            <a:gdLst/>
            <a:ahLst/>
            <a:cxnLst/>
            <a:rect r="r" b="b" t="t" l="l"/>
            <a:pathLst>
              <a:path h="2367538" w="8408843">
                <a:moveTo>
                  <a:pt x="0" y="0"/>
                </a:moveTo>
                <a:lnTo>
                  <a:pt x="8408844" y="0"/>
                </a:lnTo>
                <a:lnTo>
                  <a:pt x="8408844" y="2367538"/>
                </a:lnTo>
                <a:lnTo>
                  <a:pt x="0" y="2367538"/>
                </a:lnTo>
                <a:lnTo>
                  <a:pt x="0" y="0"/>
                </a:lnTo>
                <a:close/>
              </a:path>
            </a:pathLst>
          </a:custGeom>
          <a:blipFill>
            <a:blip r:embed="rId13"/>
            <a:stretch>
              <a:fillRect l="0" t="0" r="0" b="0"/>
            </a:stretch>
          </a:blipFill>
        </p:spPr>
      </p:sp>
      <p:sp>
        <p:nvSpPr>
          <p:cNvPr name="Freeform 17" id="17"/>
          <p:cNvSpPr/>
          <p:nvPr/>
        </p:nvSpPr>
        <p:spPr>
          <a:xfrm flipH="false" flipV="false" rot="0">
            <a:off x="10788821" y="3871707"/>
            <a:ext cx="4173846" cy="4360735"/>
          </a:xfrm>
          <a:custGeom>
            <a:avLst/>
            <a:gdLst/>
            <a:ahLst/>
            <a:cxnLst/>
            <a:rect r="r" b="b" t="t" l="l"/>
            <a:pathLst>
              <a:path h="4360735" w="4173846">
                <a:moveTo>
                  <a:pt x="0" y="0"/>
                </a:moveTo>
                <a:lnTo>
                  <a:pt x="4173846" y="0"/>
                </a:lnTo>
                <a:lnTo>
                  <a:pt x="4173846" y="4360735"/>
                </a:lnTo>
                <a:lnTo>
                  <a:pt x="0" y="4360735"/>
                </a:lnTo>
                <a:lnTo>
                  <a:pt x="0" y="0"/>
                </a:lnTo>
                <a:close/>
              </a:path>
            </a:pathLst>
          </a:custGeom>
          <a:blipFill>
            <a:blip r:embed="rId14"/>
            <a:stretch>
              <a:fillRect l="0" t="0" r="0" b="0"/>
            </a:stretch>
          </a:blipFill>
        </p:spPr>
      </p:sp>
      <p:sp>
        <p:nvSpPr>
          <p:cNvPr name="Freeform 18" id="18"/>
          <p:cNvSpPr/>
          <p:nvPr/>
        </p:nvSpPr>
        <p:spPr>
          <a:xfrm flipH="false" flipV="false" rot="0">
            <a:off x="4986917" y="5465165"/>
            <a:ext cx="2368480" cy="3184997"/>
          </a:xfrm>
          <a:custGeom>
            <a:avLst/>
            <a:gdLst/>
            <a:ahLst/>
            <a:cxnLst/>
            <a:rect r="r" b="b" t="t" l="l"/>
            <a:pathLst>
              <a:path h="3184997" w="2368480">
                <a:moveTo>
                  <a:pt x="0" y="0"/>
                </a:moveTo>
                <a:lnTo>
                  <a:pt x="2368479" y="0"/>
                </a:lnTo>
                <a:lnTo>
                  <a:pt x="2368479" y="3184997"/>
                </a:lnTo>
                <a:lnTo>
                  <a:pt x="0" y="318499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9" id="19"/>
          <p:cNvSpPr txBox="true"/>
          <p:nvPr/>
        </p:nvSpPr>
        <p:spPr>
          <a:xfrm rot="0">
            <a:off x="1028700" y="1527209"/>
            <a:ext cx="16084492" cy="761999"/>
          </a:xfrm>
          <a:prstGeom prst="rect">
            <a:avLst/>
          </a:prstGeom>
        </p:spPr>
        <p:txBody>
          <a:bodyPr anchor="t" rtlCol="false" tIns="0" lIns="0" bIns="0" rIns="0">
            <a:spAutoFit/>
          </a:bodyPr>
          <a:lstStyle/>
          <a:p>
            <a:pPr algn="l">
              <a:lnSpc>
                <a:spcPts val="2999"/>
              </a:lnSpc>
            </a:pPr>
            <a:r>
              <a:rPr lang="en-US" sz="2999" b="true">
                <a:solidFill>
                  <a:srgbClr val="000000"/>
                </a:solidFill>
                <a:latin typeface="Aileron Bold"/>
                <a:ea typeface="Aileron Bold"/>
                <a:cs typeface="Aileron Bold"/>
                <a:sym typeface="Aileron Bold"/>
              </a:rPr>
              <a:t>16. Which countries have improved (reduced) their per capita emissions the most over the last decade?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ACE"/>
        </a:solidFill>
      </p:bgPr>
    </p:bg>
    <p:spTree>
      <p:nvGrpSpPr>
        <p:cNvPr id="1" name=""/>
        <p:cNvGrpSpPr/>
        <p:nvPr/>
      </p:nvGrpSpPr>
      <p:grpSpPr>
        <a:xfrm>
          <a:off x="0" y="0"/>
          <a:ext cx="0" cy="0"/>
          <a:chOff x="0" y="0"/>
          <a:chExt cx="0" cy="0"/>
        </a:xfrm>
      </p:grpSpPr>
      <p:sp>
        <p:nvSpPr>
          <p:cNvPr name="Freeform 2" id="2"/>
          <p:cNvSpPr/>
          <p:nvPr/>
        </p:nvSpPr>
        <p:spPr>
          <a:xfrm flipH="false" flipV="false" rot="0">
            <a:off x="16685898" y="0"/>
            <a:ext cx="1602102" cy="1175507"/>
          </a:xfrm>
          <a:custGeom>
            <a:avLst/>
            <a:gdLst/>
            <a:ahLst/>
            <a:cxnLst/>
            <a:rect r="r" b="b" t="t" l="l"/>
            <a:pathLst>
              <a:path h="1175507" w="1602102">
                <a:moveTo>
                  <a:pt x="0" y="0"/>
                </a:moveTo>
                <a:lnTo>
                  <a:pt x="1602102" y="0"/>
                </a:lnTo>
                <a:lnTo>
                  <a:pt x="1602102" y="1175507"/>
                </a:lnTo>
                <a:lnTo>
                  <a:pt x="0" y="11755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3393889" cy="923982"/>
            <a:chOff x="0" y="0"/>
            <a:chExt cx="4525185" cy="1231976"/>
          </a:xfrm>
        </p:grpSpPr>
        <p:sp>
          <p:nvSpPr>
            <p:cNvPr name="Freeform 4" id="4"/>
            <p:cNvSpPr/>
            <p:nvPr/>
          </p:nvSpPr>
          <p:spPr>
            <a:xfrm flipH="false" flipV="false" rot="0">
              <a:off x="0" y="0"/>
              <a:ext cx="1164910" cy="1231976"/>
            </a:xfrm>
            <a:custGeom>
              <a:avLst/>
              <a:gdLst/>
              <a:ahLst/>
              <a:cxnLst/>
              <a:rect r="r" b="b" t="t" l="l"/>
              <a:pathLst>
                <a:path h="1231976" w="1164910">
                  <a:moveTo>
                    <a:pt x="0" y="0"/>
                  </a:moveTo>
                  <a:lnTo>
                    <a:pt x="1164910" y="0"/>
                  </a:lnTo>
                  <a:lnTo>
                    <a:pt x="1164910" y="1231976"/>
                  </a:lnTo>
                  <a:lnTo>
                    <a:pt x="0" y="1231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348473" y="335435"/>
              <a:ext cx="3176712" cy="472052"/>
            </a:xfrm>
            <a:prstGeom prst="rect">
              <a:avLst/>
            </a:prstGeom>
          </p:spPr>
          <p:txBody>
            <a:bodyPr anchor="t" rtlCol="false" tIns="0" lIns="0" bIns="0" rIns="0">
              <a:spAutoFit/>
            </a:bodyPr>
            <a:lstStyle/>
            <a:p>
              <a:pPr algn="l">
                <a:lnSpc>
                  <a:spcPts val="2529"/>
                </a:lnSpc>
              </a:pPr>
              <a:r>
                <a:rPr lang="en-US" sz="2529" b="true">
                  <a:solidFill>
                    <a:srgbClr val="000000"/>
                  </a:solidFill>
                  <a:latin typeface="Aileron Bold"/>
                  <a:ea typeface="Aileron Bold"/>
                  <a:cs typeface="Aileron Bold"/>
                  <a:sym typeface="Aileron Bold"/>
                </a:rPr>
                <a:t>Power Group</a:t>
              </a:r>
            </a:p>
          </p:txBody>
        </p:sp>
      </p:grpSp>
      <p:sp>
        <p:nvSpPr>
          <p:cNvPr name="Freeform 6" id="6"/>
          <p:cNvSpPr/>
          <p:nvPr/>
        </p:nvSpPr>
        <p:spPr>
          <a:xfrm flipH="false" flipV="false" rot="0">
            <a:off x="-760110" y="8232442"/>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6"/>
            <a:stretch>
              <a:fillRect l="0" t="0" r="0" b="0"/>
            </a:stretch>
          </a:blipFill>
        </p:spPr>
      </p:sp>
      <p:sp>
        <p:nvSpPr>
          <p:cNvPr name="Freeform 7" id="7"/>
          <p:cNvSpPr/>
          <p:nvPr/>
        </p:nvSpPr>
        <p:spPr>
          <a:xfrm flipH="true" flipV="false" rot="0">
            <a:off x="-423736"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361220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446908" y="8915654"/>
            <a:ext cx="1886398" cy="1417367"/>
          </a:xfrm>
          <a:custGeom>
            <a:avLst/>
            <a:gdLst/>
            <a:ahLst/>
            <a:cxnLst/>
            <a:rect r="r" b="b" t="t" l="l"/>
            <a:pathLst>
              <a:path h="1417367" w="1886398">
                <a:moveTo>
                  <a:pt x="0" y="0"/>
                </a:moveTo>
                <a:lnTo>
                  <a:pt x="1886397" y="0"/>
                </a:lnTo>
                <a:lnTo>
                  <a:pt x="1886397" y="1417367"/>
                </a:lnTo>
                <a:lnTo>
                  <a:pt x="0" y="14173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355396" y="9201150"/>
            <a:ext cx="2052308" cy="1160446"/>
          </a:xfrm>
          <a:custGeom>
            <a:avLst/>
            <a:gdLst/>
            <a:ahLst/>
            <a:cxnLst/>
            <a:rect r="r" b="b" t="t" l="l"/>
            <a:pathLst>
              <a:path h="1160446" w="2052308">
                <a:moveTo>
                  <a:pt x="0" y="0"/>
                </a:moveTo>
                <a:lnTo>
                  <a:pt x="2052309" y="0"/>
                </a:lnTo>
                <a:lnTo>
                  <a:pt x="2052309" y="1160446"/>
                </a:lnTo>
                <a:lnTo>
                  <a:pt x="0" y="1160446"/>
                </a:lnTo>
                <a:lnTo>
                  <a:pt x="0" y="0"/>
                </a:lnTo>
                <a:close/>
              </a:path>
            </a:pathLst>
          </a:custGeom>
          <a:blipFill>
            <a:blip r:embed="rId11"/>
            <a:stretch>
              <a:fillRect l="0" t="0" r="0" b="0"/>
            </a:stretch>
          </a:blipFill>
        </p:spPr>
      </p:sp>
      <p:sp>
        <p:nvSpPr>
          <p:cNvPr name="Freeform 11" id="11"/>
          <p:cNvSpPr/>
          <p:nvPr/>
        </p:nvSpPr>
        <p:spPr>
          <a:xfrm flipH="true" flipV="false" rot="0">
            <a:off x="913395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788002"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5496067" y="8003096"/>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12"/>
            <a:stretch>
              <a:fillRect l="0" t="0" r="0" b="0"/>
            </a:stretch>
          </a:blipFill>
        </p:spPr>
      </p:sp>
      <p:sp>
        <p:nvSpPr>
          <p:cNvPr name="Freeform 14" id="14"/>
          <p:cNvSpPr/>
          <p:nvPr/>
        </p:nvSpPr>
        <p:spPr>
          <a:xfrm flipH="true" flipV="false" rot="0">
            <a:off x="14157157" y="9241064"/>
            <a:ext cx="5223591" cy="1177682"/>
          </a:xfrm>
          <a:custGeom>
            <a:avLst/>
            <a:gdLst/>
            <a:ahLst/>
            <a:cxnLst/>
            <a:rect r="r" b="b" t="t" l="l"/>
            <a:pathLst>
              <a:path h="1177682" w="5223591">
                <a:moveTo>
                  <a:pt x="5223591" y="0"/>
                </a:moveTo>
                <a:lnTo>
                  <a:pt x="0" y="0"/>
                </a:lnTo>
                <a:lnTo>
                  <a:pt x="0" y="1177682"/>
                </a:lnTo>
                <a:lnTo>
                  <a:pt x="5223591" y="1177682"/>
                </a:lnTo>
                <a:lnTo>
                  <a:pt x="522359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3351647"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2776887" y="740739"/>
            <a:ext cx="2406494" cy="2353989"/>
          </a:xfrm>
          <a:custGeom>
            <a:avLst/>
            <a:gdLst/>
            <a:ahLst/>
            <a:cxnLst/>
            <a:rect r="r" b="b" t="t" l="l"/>
            <a:pathLst>
              <a:path h="2353989" w="2406494">
                <a:moveTo>
                  <a:pt x="0" y="0"/>
                </a:moveTo>
                <a:lnTo>
                  <a:pt x="2406494" y="0"/>
                </a:lnTo>
                <a:lnTo>
                  <a:pt x="2406494" y="2353989"/>
                </a:lnTo>
                <a:lnTo>
                  <a:pt x="0" y="235398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false" flipV="false" rot="0">
            <a:off x="2438216" y="2571870"/>
            <a:ext cx="6969488" cy="4216416"/>
          </a:xfrm>
          <a:custGeom>
            <a:avLst/>
            <a:gdLst/>
            <a:ahLst/>
            <a:cxnLst/>
            <a:rect r="r" b="b" t="t" l="l"/>
            <a:pathLst>
              <a:path h="4216416" w="6969488">
                <a:moveTo>
                  <a:pt x="0" y="0"/>
                </a:moveTo>
                <a:lnTo>
                  <a:pt x="6969489" y="0"/>
                </a:lnTo>
                <a:lnTo>
                  <a:pt x="6969489" y="4216417"/>
                </a:lnTo>
                <a:lnTo>
                  <a:pt x="0" y="4216417"/>
                </a:lnTo>
                <a:lnTo>
                  <a:pt x="0" y="0"/>
                </a:lnTo>
                <a:close/>
              </a:path>
            </a:pathLst>
          </a:custGeom>
          <a:blipFill>
            <a:blip r:embed="rId15"/>
            <a:stretch>
              <a:fillRect l="0" t="0" r="0" b="0"/>
            </a:stretch>
          </a:blipFill>
        </p:spPr>
      </p:sp>
      <p:sp>
        <p:nvSpPr>
          <p:cNvPr name="Freeform 18" id="18"/>
          <p:cNvSpPr/>
          <p:nvPr/>
        </p:nvSpPr>
        <p:spPr>
          <a:xfrm flipH="false" flipV="false" rot="0">
            <a:off x="11399022" y="3818664"/>
            <a:ext cx="3632887" cy="4536712"/>
          </a:xfrm>
          <a:custGeom>
            <a:avLst/>
            <a:gdLst/>
            <a:ahLst/>
            <a:cxnLst/>
            <a:rect r="r" b="b" t="t" l="l"/>
            <a:pathLst>
              <a:path h="4536712" w="3632887">
                <a:moveTo>
                  <a:pt x="0" y="0"/>
                </a:moveTo>
                <a:lnTo>
                  <a:pt x="3632887" y="0"/>
                </a:lnTo>
                <a:lnTo>
                  <a:pt x="3632887" y="4536712"/>
                </a:lnTo>
                <a:lnTo>
                  <a:pt x="0" y="4536712"/>
                </a:lnTo>
                <a:lnTo>
                  <a:pt x="0" y="0"/>
                </a:lnTo>
                <a:close/>
              </a:path>
            </a:pathLst>
          </a:custGeom>
          <a:blipFill>
            <a:blip r:embed="rId16"/>
            <a:stretch>
              <a:fillRect l="-2126" t="0" r="-2126" b="0"/>
            </a:stretch>
          </a:blipFill>
        </p:spPr>
      </p:sp>
      <p:sp>
        <p:nvSpPr>
          <p:cNvPr name="TextBox 19" id="19"/>
          <p:cNvSpPr txBox="true"/>
          <p:nvPr/>
        </p:nvSpPr>
        <p:spPr>
          <a:xfrm rot="0">
            <a:off x="1028700" y="1527209"/>
            <a:ext cx="16084492" cy="390524"/>
          </a:xfrm>
          <a:prstGeom prst="rect">
            <a:avLst/>
          </a:prstGeom>
        </p:spPr>
        <p:txBody>
          <a:bodyPr anchor="t" rtlCol="false" tIns="0" lIns="0" bIns="0" rIns="0">
            <a:spAutoFit/>
          </a:bodyPr>
          <a:lstStyle/>
          <a:p>
            <a:pPr algn="l">
              <a:lnSpc>
                <a:spcPts val="2999"/>
              </a:lnSpc>
            </a:pPr>
            <a:r>
              <a:rPr lang="en-US" sz="2999" b="true">
                <a:solidFill>
                  <a:srgbClr val="000000"/>
                </a:solidFill>
                <a:latin typeface="Aileron Bold"/>
                <a:ea typeface="Aileron Bold"/>
                <a:cs typeface="Aileron Bold"/>
                <a:sym typeface="Aileron Bold"/>
              </a:rPr>
              <a:t>17. What is the global share (%) of emissions by country?</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ACE"/>
        </a:solidFill>
      </p:bgPr>
    </p:bg>
    <p:spTree>
      <p:nvGrpSpPr>
        <p:cNvPr id="1" name=""/>
        <p:cNvGrpSpPr/>
        <p:nvPr/>
      </p:nvGrpSpPr>
      <p:grpSpPr>
        <a:xfrm>
          <a:off x="0" y="0"/>
          <a:ext cx="0" cy="0"/>
          <a:chOff x="0" y="0"/>
          <a:chExt cx="0" cy="0"/>
        </a:xfrm>
      </p:grpSpPr>
      <p:sp>
        <p:nvSpPr>
          <p:cNvPr name="Freeform 2" id="2"/>
          <p:cNvSpPr/>
          <p:nvPr/>
        </p:nvSpPr>
        <p:spPr>
          <a:xfrm flipH="false" flipV="false" rot="0">
            <a:off x="16685898" y="0"/>
            <a:ext cx="1602102" cy="1175507"/>
          </a:xfrm>
          <a:custGeom>
            <a:avLst/>
            <a:gdLst/>
            <a:ahLst/>
            <a:cxnLst/>
            <a:rect r="r" b="b" t="t" l="l"/>
            <a:pathLst>
              <a:path h="1175507" w="1602102">
                <a:moveTo>
                  <a:pt x="0" y="0"/>
                </a:moveTo>
                <a:lnTo>
                  <a:pt x="1602102" y="0"/>
                </a:lnTo>
                <a:lnTo>
                  <a:pt x="1602102" y="1175507"/>
                </a:lnTo>
                <a:lnTo>
                  <a:pt x="0" y="11755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3393889" cy="923982"/>
            <a:chOff x="0" y="0"/>
            <a:chExt cx="4525185" cy="1231976"/>
          </a:xfrm>
        </p:grpSpPr>
        <p:sp>
          <p:nvSpPr>
            <p:cNvPr name="Freeform 4" id="4"/>
            <p:cNvSpPr/>
            <p:nvPr/>
          </p:nvSpPr>
          <p:spPr>
            <a:xfrm flipH="false" flipV="false" rot="0">
              <a:off x="0" y="0"/>
              <a:ext cx="1164910" cy="1231976"/>
            </a:xfrm>
            <a:custGeom>
              <a:avLst/>
              <a:gdLst/>
              <a:ahLst/>
              <a:cxnLst/>
              <a:rect r="r" b="b" t="t" l="l"/>
              <a:pathLst>
                <a:path h="1231976" w="1164910">
                  <a:moveTo>
                    <a:pt x="0" y="0"/>
                  </a:moveTo>
                  <a:lnTo>
                    <a:pt x="1164910" y="0"/>
                  </a:lnTo>
                  <a:lnTo>
                    <a:pt x="1164910" y="1231976"/>
                  </a:lnTo>
                  <a:lnTo>
                    <a:pt x="0" y="1231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348473" y="335435"/>
              <a:ext cx="3176712" cy="472052"/>
            </a:xfrm>
            <a:prstGeom prst="rect">
              <a:avLst/>
            </a:prstGeom>
          </p:spPr>
          <p:txBody>
            <a:bodyPr anchor="t" rtlCol="false" tIns="0" lIns="0" bIns="0" rIns="0">
              <a:spAutoFit/>
            </a:bodyPr>
            <a:lstStyle/>
            <a:p>
              <a:pPr algn="l">
                <a:lnSpc>
                  <a:spcPts val="2529"/>
                </a:lnSpc>
              </a:pPr>
              <a:r>
                <a:rPr lang="en-US" sz="2529" b="true">
                  <a:solidFill>
                    <a:srgbClr val="000000"/>
                  </a:solidFill>
                  <a:latin typeface="Aileron Bold"/>
                  <a:ea typeface="Aileron Bold"/>
                  <a:cs typeface="Aileron Bold"/>
                  <a:sym typeface="Aileron Bold"/>
                </a:rPr>
                <a:t>Power Group</a:t>
              </a:r>
            </a:p>
          </p:txBody>
        </p:sp>
      </p:grpSp>
      <p:sp>
        <p:nvSpPr>
          <p:cNvPr name="Freeform 6" id="6"/>
          <p:cNvSpPr/>
          <p:nvPr/>
        </p:nvSpPr>
        <p:spPr>
          <a:xfrm flipH="false" flipV="false" rot="0">
            <a:off x="-760110" y="8232442"/>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6"/>
            <a:stretch>
              <a:fillRect l="0" t="0" r="0" b="0"/>
            </a:stretch>
          </a:blipFill>
        </p:spPr>
      </p:sp>
      <p:sp>
        <p:nvSpPr>
          <p:cNvPr name="Freeform 7" id="7"/>
          <p:cNvSpPr/>
          <p:nvPr/>
        </p:nvSpPr>
        <p:spPr>
          <a:xfrm flipH="true" flipV="false" rot="0">
            <a:off x="-423736"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361220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446908" y="8915654"/>
            <a:ext cx="1886398" cy="1417367"/>
          </a:xfrm>
          <a:custGeom>
            <a:avLst/>
            <a:gdLst/>
            <a:ahLst/>
            <a:cxnLst/>
            <a:rect r="r" b="b" t="t" l="l"/>
            <a:pathLst>
              <a:path h="1417367" w="1886398">
                <a:moveTo>
                  <a:pt x="0" y="0"/>
                </a:moveTo>
                <a:lnTo>
                  <a:pt x="1886397" y="0"/>
                </a:lnTo>
                <a:lnTo>
                  <a:pt x="1886397" y="1417367"/>
                </a:lnTo>
                <a:lnTo>
                  <a:pt x="0" y="14173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355396" y="9201150"/>
            <a:ext cx="2052308" cy="1160446"/>
          </a:xfrm>
          <a:custGeom>
            <a:avLst/>
            <a:gdLst/>
            <a:ahLst/>
            <a:cxnLst/>
            <a:rect r="r" b="b" t="t" l="l"/>
            <a:pathLst>
              <a:path h="1160446" w="2052308">
                <a:moveTo>
                  <a:pt x="0" y="0"/>
                </a:moveTo>
                <a:lnTo>
                  <a:pt x="2052309" y="0"/>
                </a:lnTo>
                <a:lnTo>
                  <a:pt x="2052309" y="1160446"/>
                </a:lnTo>
                <a:lnTo>
                  <a:pt x="0" y="1160446"/>
                </a:lnTo>
                <a:lnTo>
                  <a:pt x="0" y="0"/>
                </a:lnTo>
                <a:close/>
              </a:path>
            </a:pathLst>
          </a:custGeom>
          <a:blipFill>
            <a:blip r:embed="rId11"/>
            <a:stretch>
              <a:fillRect l="0" t="0" r="0" b="0"/>
            </a:stretch>
          </a:blipFill>
        </p:spPr>
      </p:sp>
      <p:sp>
        <p:nvSpPr>
          <p:cNvPr name="Freeform 11" id="11"/>
          <p:cNvSpPr/>
          <p:nvPr/>
        </p:nvSpPr>
        <p:spPr>
          <a:xfrm flipH="true" flipV="false" rot="0">
            <a:off x="913395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788002"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5496067" y="8003096"/>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12"/>
            <a:stretch>
              <a:fillRect l="0" t="0" r="0" b="0"/>
            </a:stretch>
          </a:blipFill>
        </p:spPr>
      </p:sp>
      <p:sp>
        <p:nvSpPr>
          <p:cNvPr name="Freeform 14" id="14"/>
          <p:cNvSpPr/>
          <p:nvPr/>
        </p:nvSpPr>
        <p:spPr>
          <a:xfrm flipH="true" flipV="false" rot="0">
            <a:off x="14157157" y="9241064"/>
            <a:ext cx="5223591" cy="1177682"/>
          </a:xfrm>
          <a:custGeom>
            <a:avLst/>
            <a:gdLst/>
            <a:ahLst/>
            <a:cxnLst/>
            <a:rect r="r" b="b" t="t" l="l"/>
            <a:pathLst>
              <a:path h="1177682" w="5223591">
                <a:moveTo>
                  <a:pt x="5223591" y="0"/>
                </a:moveTo>
                <a:lnTo>
                  <a:pt x="0" y="0"/>
                </a:lnTo>
                <a:lnTo>
                  <a:pt x="0" y="1177682"/>
                </a:lnTo>
                <a:lnTo>
                  <a:pt x="5223591" y="1177682"/>
                </a:lnTo>
                <a:lnTo>
                  <a:pt x="522359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3351647"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836498" y="2664671"/>
            <a:ext cx="5220819" cy="4510294"/>
          </a:xfrm>
          <a:custGeom>
            <a:avLst/>
            <a:gdLst/>
            <a:ahLst/>
            <a:cxnLst/>
            <a:rect r="r" b="b" t="t" l="l"/>
            <a:pathLst>
              <a:path h="4510294" w="5220819">
                <a:moveTo>
                  <a:pt x="0" y="0"/>
                </a:moveTo>
                <a:lnTo>
                  <a:pt x="5220819" y="0"/>
                </a:lnTo>
                <a:lnTo>
                  <a:pt x="5220819" y="4510294"/>
                </a:lnTo>
                <a:lnTo>
                  <a:pt x="0" y="4510294"/>
                </a:lnTo>
                <a:lnTo>
                  <a:pt x="0" y="0"/>
                </a:lnTo>
                <a:close/>
              </a:path>
            </a:pathLst>
          </a:custGeom>
          <a:blipFill>
            <a:blip r:embed="rId13"/>
            <a:stretch>
              <a:fillRect l="0" t="0" r="0" b="0"/>
            </a:stretch>
          </a:blipFill>
        </p:spPr>
      </p:sp>
      <p:sp>
        <p:nvSpPr>
          <p:cNvPr name="Freeform 17" id="17"/>
          <p:cNvSpPr/>
          <p:nvPr/>
        </p:nvSpPr>
        <p:spPr>
          <a:xfrm flipH="false" flipV="false" rot="0">
            <a:off x="8686678" y="4865744"/>
            <a:ext cx="8082275" cy="2309221"/>
          </a:xfrm>
          <a:custGeom>
            <a:avLst/>
            <a:gdLst/>
            <a:ahLst/>
            <a:cxnLst/>
            <a:rect r="r" b="b" t="t" l="l"/>
            <a:pathLst>
              <a:path h="2309221" w="8082275">
                <a:moveTo>
                  <a:pt x="0" y="0"/>
                </a:moveTo>
                <a:lnTo>
                  <a:pt x="8082275" y="0"/>
                </a:lnTo>
                <a:lnTo>
                  <a:pt x="8082275" y="2309221"/>
                </a:lnTo>
                <a:lnTo>
                  <a:pt x="0" y="2309221"/>
                </a:lnTo>
                <a:lnTo>
                  <a:pt x="0" y="0"/>
                </a:lnTo>
                <a:close/>
              </a:path>
            </a:pathLst>
          </a:custGeom>
          <a:blipFill>
            <a:blip r:embed="rId14"/>
            <a:stretch>
              <a:fillRect l="0" t="0" r="0" b="0"/>
            </a:stretch>
          </a:blipFill>
        </p:spPr>
      </p:sp>
      <p:sp>
        <p:nvSpPr>
          <p:cNvPr name="TextBox 18" id="18"/>
          <p:cNvSpPr txBox="true"/>
          <p:nvPr/>
        </p:nvSpPr>
        <p:spPr>
          <a:xfrm rot="0">
            <a:off x="1402457" y="1496409"/>
            <a:ext cx="16084492" cy="390524"/>
          </a:xfrm>
          <a:prstGeom prst="rect">
            <a:avLst/>
          </a:prstGeom>
        </p:spPr>
        <p:txBody>
          <a:bodyPr anchor="t" rtlCol="false" tIns="0" lIns="0" bIns="0" rIns="0">
            <a:spAutoFit/>
          </a:bodyPr>
          <a:lstStyle/>
          <a:p>
            <a:pPr algn="l">
              <a:lnSpc>
                <a:spcPts val="2999"/>
              </a:lnSpc>
            </a:pPr>
            <a:r>
              <a:rPr lang="en-US" sz="2999" b="true">
                <a:solidFill>
                  <a:srgbClr val="000000"/>
                </a:solidFill>
                <a:latin typeface="Aileron Bold"/>
                <a:ea typeface="Aileron Bold"/>
                <a:cs typeface="Aileron Bold"/>
                <a:sym typeface="Aileron Bold"/>
              </a:rPr>
              <a:t>18. What is the global average GDP, emission, and population by year?</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ACE"/>
        </a:solidFill>
      </p:bgPr>
    </p:bg>
    <p:spTree>
      <p:nvGrpSpPr>
        <p:cNvPr id="1" name=""/>
        <p:cNvGrpSpPr/>
        <p:nvPr/>
      </p:nvGrpSpPr>
      <p:grpSpPr>
        <a:xfrm>
          <a:off x="0" y="0"/>
          <a:ext cx="0" cy="0"/>
          <a:chOff x="0" y="0"/>
          <a:chExt cx="0" cy="0"/>
        </a:xfrm>
      </p:grpSpPr>
      <p:sp>
        <p:nvSpPr>
          <p:cNvPr name="Freeform 2" id="2"/>
          <p:cNvSpPr/>
          <p:nvPr/>
        </p:nvSpPr>
        <p:spPr>
          <a:xfrm flipH="false" flipV="false" rot="0">
            <a:off x="16685898" y="0"/>
            <a:ext cx="1602102" cy="1175507"/>
          </a:xfrm>
          <a:custGeom>
            <a:avLst/>
            <a:gdLst/>
            <a:ahLst/>
            <a:cxnLst/>
            <a:rect r="r" b="b" t="t" l="l"/>
            <a:pathLst>
              <a:path h="1175507" w="1602102">
                <a:moveTo>
                  <a:pt x="0" y="0"/>
                </a:moveTo>
                <a:lnTo>
                  <a:pt x="1602102" y="0"/>
                </a:lnTo>
                <a:lnTo>
                  <a:pt x="1602102" y="1175507"/>
                </a:lnTo>
                <a:lnTo>
                  <a:pt x="0" y="11755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3393889" cy="923982"/>
            <a:chOff x="0" y="0"/>
            <a:chExt cx="4525185" cy="1231976"/>
          </a:xfrm>
        </p:grpSpPr>
        <p:sp>
          <p:nvSpPr>
            <p:cNvPr name="Freeform 4" id="4"/>
            <p:cNvSpPr/>
            <p:nvPr/>
          </p:nvSpPr>
          <p:spPr>
            <a:xfrm flipH="false" flipV="false" rot="0">
              <a:off x="0" y="0"/>
              <a:ext cx="1164910" cy="1231976"/>
            </a:xfrm>
            <a:custGeom>
              <a:avLst/>
              <a:gdLst/>
              <a:ahLst/>
              <a:cxnLst/>
              <a:rect r="r" b="b" t="t" l="l"/>
              <a:pathLst>
                <a:path h="1231976" w="1164910">
                  <a:moveTo>
                    <a:pt x="0" y="0"/>
                  </a:moveTo>
                  <a:lnTo>
                    <a:pt x="1164910" y="0"/>
                  </a:lnTo>
                  <a:lnTo>
                    <a:pt x="1164910" y="1231976"/>
                  </a:lnTo>
                  <a:lnTo>
                    <a:pt x="0" y="1231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348473" y="335435"/>
              <a:ext cx="3176712" cy="472052"/>
            </a:xfrm>
            <a:prstGeom prst="rect">
              <a:avLst/>
            </a:prstGeom>
          </p:spPr>
          <p:txBody>
            <a:bodyPr anchor="t" rtlCol="false" tIns="0" lIns="0" bIns="0" rIns="0">
              <a:spAutoFit/>
            </a:bodyPr>
            <a:lstStyle/>
            <a:p>
              <a:pPr algn="l">
                <a:lnSpc>
                  <a:spcPts val="2529"/>
                </a:lnSpc>
              </a:pPr>
              <a:r>
                <a:rPr lang="en-US" sz="2529" b="true">
                  <a:solidFill>
                    <a:srgbClr val="000000"/>
                  </a:solidFill>
                  <a:latin typeface="Aileron Bold"/>
                  <a:ea typeface="Aileron Bold"/>
                  <a:cs typeface="Aileron Bold"/>
                  <a:sym typeface="Aileron Bold"/>
                </a:rPr>
                <a:t>Power Group</a:t>
              </a:r>
            </a:p>
          </p:txBody>
        </p:sp>
      </p:grpSp>
      <p:sp>
        <p:nvSpPr>
          <p:cNvPr name="Freeform 6" id="6"/>
          <p:cNvSpPr/>
          <p:nvPr/>
        </p:nvSpPr>
        <p:spPr>
          <a:xfrm flipH="false" flipV="false" rot="0">
            <a:off x="-760110" y="8232442"/>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6"/>
            <a:stretch>
              <a:fillRect l="0" t="0" r="0" b="0"/>
            </a:stretch>
          </a:blipFill>
        </p:spPr>
      </p:sp>
      <p:sp>
        <p:nvSpPr>
          <p:cNvPr name="Freeform 7" id="7"/>
          <p:cNvSpPr/>
          <p:nvPr/>
        </p:nvSpPr>
        <p:spPr>
          <a:xfrm flipH="true" flipV="false" rot="0">
            <a:off x="-423736"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361220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446908" y="8915654"/>
            <a:ext cx="1886398" cy="1417367"/>
          </a:xfrm>
          <a:custGeom>
            <a:avLst/>
            <a:gdLst/>
            <a:ahLst/>
            <a:cxnLst/>
            <a:rect r="r" b="b" t="t" l="l"/>
            <a:pathLst>
              <a:path h="1417367" w="1886398">
                <a:moveTo>
                  <a:pt x="0" y="0"/>
                </a:moveTo>
                <a:lnTo>
                  <a:pt x="1886397" y="0"/>
                </a:lnTo>
                <a:lnTo>
                  <a:pt x="1886397" y="1417367"/>
                </a:lnTo>
                <a:lnTo>
                  <a:pt x="0" y="14173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355396" y="9201150"/>
            <a:ext cx="2052308" cy="1160446"/>
          </a:xfrm>
          <a:custGeom>
            <a:avLst/>
            <a:gdLst/>
            <a:ahLst/>
            <a:cxnLst/>
            <a:rect r="r" b="b" t="t" l="l"/>
            <a:pathLst>
              <a:path h="1160446" w="2052308">
                <a:moveTo>
                  <a:pt x="0" y="0"/>
                </a:moveTo>
                <a:lnTo>
                  <a:pt x="2052309" y="0"/>
                </a:lnTo>
                <a:lnTo>
                  <a:pt x="2052309" y="1160446"/>
                </a:lnTo>
                <a:lnTo>
                  <a:pt x="0" y="1160446"/>
                </a:lnTo>
                <a:lnTo>
                  <a:pt x="0" y="0"/>
                </a:lnTo>
                <a:close/>
              </a:path>
            </a:pathLst>
          </a:custGeom>
          <a:blipFill>
            <a:blip r:embed="rId11"/>
            <a:stretch>
              <a:fillRect l="0" t="0" r="0" b="0"/>
            </a:stretch>
          </a:blipFill>
        </p:spPr>
      </p:sp>
      <p:sp>
        <p:nvSpPr>
          <p:cNvPr name="Freeform 11" id="11"/>
          <p:cNvSpPr/>
          <p:nvPr/>
        </p:nvSpPr>
        <p:spPr>
          <a:xfrm flipH="true" flipV="false" rot="0">
            <a:off x="913395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788002"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5496067" y="8003096"/>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12"/>
            <a:stretch>
              <a:fillRect l="0" t="0" r="0" b="0"/>
            </a:stretch>
          </a:blipFill>
        </p:spPr>
      </p:sp>
      <p:sp>
        <p:nvSpPr>
          <p:cNvPr name="Freeform 14" id="14"/>
          <p:cNvSpPr/>
          <p:nvPr/>
        </p:nvSpPr>
        <p:spPr>
          <a:xfrm flipH="true" flipV="false" rot="0">
            <a:off x="14157157" y="9241064"/>
            <a:ext cx="5223591" cy="1177682"/>
          </a:xfrm>
          <a:custGeom>
            <a:avLst/>
            <a:gdLst/>
            <a:ahLst/>
            <a:cxnLst/>
            <a:rect r="r" b="b" t="t" l="l"/>
            <a:pathLst>
              <a:path h="1177682" w="5223591">
                <a:moveTo>
                  <a:pt x="5223591" y="0"/>
                </a:moveTo>
                <a:lnTo>
                  <a:pt x="0" y="0"/>
                </a:lnTo>
                <a:lnTo>
                  <a:pt x="0" y="1177682"/>
                </a:lnTo>
                <a:lnTo>
                  <a:pt x="5223591" y="1177682"/>
                </a:lnTo>
                <a:lnTo>
                  <a:pt x="522359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3351647"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595763" y="2191040"/>
            <a:ext cx="17096474" cy="6041402"/>
          </a:xfrm>
          <a:prstGeom prst="rect">
            <a:avLst/>
          </a:prstGeom>
        </p:spPr>
        <p:txBody>
          <a:bodyPr anchor="t" rtlCol="false" tIns="0" lIns="0" bIns="0" rIns="0">
            <a:spAutoFit/>
          </a:bodyPr>
          <a:lstStyle/>
          <a:p>
            <a:pPr algn="just" marL="633238" indent="-316619" lvl="1">
              <a:lnSpc>
                <a:spcPts val="4399"/>
              </a:lnSpc>
              <a:buFont typeface="Arial"/>
              <a:buChar char="•"/>
            </a:pPr>
            <a:r>
              <a:rPr lang="en-US" sz="2933">
                <a:solidFill>
                  <a:srgbClr val="000000"/>
                </a:solidFill>
                <a:latin typeface="Canva Sans"/>
                <a:ea typeface="Canva Sans"/>
                <a:cs typeface="Canva Sans"/>
                <a:sym typeface="Canva Sans"/>
              </a:rPr>
              <a:t>Emissions are highly concentrate</a:t>
            </a:r>
            <a:r>
              <a:rPr lang="en-US" sz="2933">
                <a:solidFill>
                  <a:srgbClr val="000000"/>
                </a:solidFill>
                <a:latin typeface="Canva Sans"/>
                <a:ea typeface="Canva Sans"/>
                <a:cs typeface="Canva Sans"/>
                <a:sym typeface="Canva Sans"/>
              </a:rPr>
              <a:t>d, with a small number of countries contributing the majority of global emissions, especially in the most recent year.</a:t>
            </a:r>
          </a:p>
          <a:p>
            <a:pPr algn="just" marL="633238" indent="-316619" lvl="1">
              <a:lnSpc>
                <a:spcPts val="4399"/>
              </a:lnSpc>
              <a:buFont typeface="Arial"/>
              <a:buChar char="•"/>
            </a:pPr>
            <a:r>
              <a:rPr lang="en-US" sz="2933">
                <a:solidFill>
                  <a:srgbClr val="000000"/>
                </a:solidFill>
                <a:latin typeface="Canva Sans"/>
                <a:ea typeface="Canva Sans"/>
                <a:cs typeface="Canva Sans"/>
                <a:sym typeface="Canva Sans"/>
              </a:rPr>
              <a:t>Economic growth and energy use are closely linked—countries with higher GDP generally show higher energy production and consumption.</a:t>
            </a:r>
          </a:p>
          <a:p>
            <a:pPr algn="just" marL="633238" indent="-316619" lvl="1">
              <a:lnSpc>
                <a:spcPts val="4399"/>
              </a:lnSpc>
              <a:buFont typeface="Arial"/>
              <a:buChar char="•"/>
            </a:pPr>
            <a:r>
              <a:rPr lang="en-US" sz="2933">
                <a:solidFill>
                  <a:srgbClr val="000000"/>
                </a:solidFill>
                <a:latin typeface="Canva Sans"/>
                <a:ea typeface="Canva Sans"/>
                <a:cs typeface="Canva Sans"/>
                <a:sym typeface="Canva Sans"/>
              </a:rPr>
              <a:t>Global emissions and energy consumption have increased over time, driven by population growth and industrial expansion in major economies.</a:t>
            </a:r>
          </a:p>
          <a:p>
            <a:pPr algn="just" marL="633238" indent="-316619" lvl="1">
              <a:lnSpc>
                <a:spcPts val="4399"/>
              </a:lnSpc>
              <a:buFont typeface="Arial"/>
              <a:buChar char="•"/>
            </a:pPr>
            <a:r>
              <a:rPr lang="en-US" sz="2933">
                <a:solidFill>
                  <a:srgbClr val="000000"/>
                </a:solidFill>
                <a:latin typeface="Canva Sans"/>
                <a:ea typeface="Canva Sans"/>
                <a:cs typeface="Canva Sans"/>
                <a:sym typeface="Canva Sans"/>
              </a:rPr>
              <a:t>Energy efficiency is improving in some economies, as seen through declining emission-to-GDP ratios and reduced per-capita emissions over the last decade.</a:t>
            </a:r>
          </a:p>
          <a:p>
            <a:pPr algn="just" marL="633238" indent="-316619" lvl="1">
              <a:lnSpc>
                <a:spcPts val="4399"/>
              </a:lnSpc>
              <a:buFont typeface="Arial"/>
              <a:buChar char="•"/>
            </a:pPr>
            <a:r>
              <a:rPr lang="en-US" sz="2933">
                <a:solidFill>
                  <a:srgbClr val="000000"/>
                </a:solidFill>
                <a:latin typeface="Canva Sans"/>
                <a:ea typeface="Canva Sans"/>
                <a:cs typeface="Canva Sans"/>
                <a:sym typeface="Canva Sans"/>
              </a:rPr>
              <a:t>GDP growth and energy production growth show a positive correlation, though the strength varies by country, indicating differing levels of energy dependence.</a:t>
            </a:r>
          </a:p>
          <a:p>
            <a:pPr algn="just">
              <a:lnSpc>
                <a:spcPts val="4399"/>
              </a:lnSpc>
            </a:pPr>
          </a:p>
        </p:txBody>
      </p:sp>
      <p:sp>
        <p:nvSpPr>
          <p:cNvPr name="Freeform 17" id="17"/>
          <p:cNvSpPr/>
          <p:nvPr/>
        </p:nvSpPr>
        <p:spPr>
          <a:xfrm flipH="false" flipV="false" rot="0">
            <a:off x="3619096" y="105376"/>
            <a:ext cx="10639233" cy="9579164"/>
          </a:xfrm>
          <a:custGeom>
            <a:avLst/>
            <a:gdLst/>
            <a:ahLst/>
            <a:cxnLst/>
            <a:rect r="r" b="b" t="t" l="l"/>
            <a:pathLst>
              <a:path h="9579164" w="10639233">
                <a:moveTo>
                  <a:pt x="0" y="0"/>
                </a:moveTo>
                <a:lnTo>
                  <a:pt x="10639233" y="0"/>
                </a:lnTo>
                <a:lnTo>
                  <a:pt x="10639233" y="9579164"/>
                </a:lnTo>
                <a:lnTo>
                  <a:pt x="0" y="9579164"/>
                </a:lnTo>
                <a:lnTo>
                  <a:pt x="0" y="0"/>
                </a:lnTo>
                <a:close/>
              </a:path>
            </a:pathLst>
          </a:custGeom>
          <a:blipFill>
            <a:blip r:embed="rId13">
              <a:alphaModFix amt="9999"/>
              <a:extLst>
                <a:ext uri="{96DAC541-7B7A-43D3-8B79-37D633B846F1}">
                  <asvg:svgBlip xmlns:asvg="http://schemas.microsoft.com/office/drawing/2016/SVG/main" r:embed="rId14"/>
                </a:ext>
              </a:extLst>
            </a:blip>
            <a:stretch>
              <a:fillRect l="0" t="0" r="0" b="0"/>
            </a:stretch>
          </a:blipFill>
        </p:spPr>
      </p:sp>
      <p:sp>
        <p:nvSpPr>
          <p:cNvPr name="TextBox 18" id="18"/>
          <p:cNvSpPr txBox="true"/>
          <p:nvPr/>
        </p:nvSpPr>
        <p:spPr>
          <a:xfrm rot="0">
            <a:off x="6845647" y="586780"/>
            <a:ext cx="4596705" cy="1053628"/>
          </a:xfrm>
          <a:prstGeom prst="rect">
            <a:avLst/>
          </a:prstGeom>
        </p:spPr>
        <p:txBody>
          <a:bodyPr anchor="t" rtlCol="false" tIns="0" lIns="0" bIns="0" rIns="0">
            <a:spAutoFit/>
          </a:bodyPr>
          <a:lstStyle/>
          <a:p>
            <a:pPr algn="ctr">
              <a:lnSpc>
                <a:spcPts val="8601"/>
              </a:lnSpc>
            </a:pPr>
            <a:r>
              <a:rPr lang="en-US" b="true" sz="6143" i="true">
                <a:solidFill>
                  <a:srgbClr val="000000"/>
                </a:solidFill>
                <a:latin typeface="Canva Sans Bold Italics"/>
                <a:ea typeface="Canva Sans Bold Italics"/>
                <a:cs typeface="Canva Sans Bold Italics"/>
                <a:sym typeface="Canva Sans Bold Italics"/>
              </a:rPr>
              <a:t>Key Insights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ACE"/>
        </a:solidFill>
      </p:bgPr>
    </p:bg>
    <p:spTree>
      <p:nvGrpSpPr>
        <p:cNvPr id="1" name=""/>
        <p:cNvGrpSpPr/>
        <p:nvPr/>
      </p:nvGrpSpPr>
      <p:grpSpPr>
        <a:xfrm>
          <a:off x="0" y="0"/>
          <a:ext cx="0" cy="0"/>
          <a:chOff x="0" y="0"/>
          <a:chExt cx="0" cy="0"/>
        </a:xfrm>
      </p:grpSpPr>
      <p:sp>
        <p:nvSpPr>
          <p:cNvPr name="Freeform 2" id="2"/>
          <p:cNvSpPr/>
          <p:nvPr/>
        </p:nvSpPr>
        <p:spPr>
          <a:xfrm flipH="false" flipV="false" rot="0">
            <a:off x="16685898" y="0"/>
            <a:ext cx="1602102" cy="1175507"/>
          </a:xfrm>
          <a:custGeom>
            <a:avLst/>
            <a:gdLst/>
            <a:ahLst/>
            <a:cxnLst/>
            <a:rect r="r" b="b" t="t" l="l"/>
            <a:pathLst>
              <a:path h="1175507" w="1602102">
                <a:moveTo>
                  <a:pt x="0" y="0"/>
                </a:moveTo>
                <a:lnTo>
                  <a:pt x="1602102" y="0"/>
                </a:lnTo>
                <a:lnTo>
                  <a:pt x="1602102" y="1175507"/>
                </a:lnTo>
                <a:lnTo>
                  <a:pt x="0" y="11755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3393889" cy="923982"/>
            <a:chOff x="0" y="0"/>
            <a:chExt cx="4525185" cy="1231976"/>
          </a:xfrm>
        </p:grpSpPr>
        <p:sp>
          <p:nvSpPr>
            <p:cNvPr name="Freeform 4" id="4"/>
            <p:cNvSpPr/>
            <p:nvPr/>
          </p:nvSpPr>
          <p:spPr>
            <a:xfrm flipH="false" flipV="false" rot="0">
              <a:off x="0" y="0"/>
              <a:ext cx="1164910" cy="1231976"/>
            </a:xfrm>
            <a:custGeom>
              <a:avLst/>
              <a:gdLst/>
              <a:ahLst/>
              <a:cxnLst/>
              <a:rect r="r" b="b" t="t" l="l"/>
              <a:pathLst>
                <a:path h="1231976" w="1164910">
                  <a:moveTo>
                    <a:pt x="0" y="0"/>
                  </a:moveTo>
                  <a:lnTo>
                    <a:pt x="1164910" y="0"/>
                  </a:lnTo>
                  <a:lnTo>
                    <a:pt x="1164910" y="1231976"/>
                  </a:lnTo>
                  <a:lnTo>
                    <a:pt x="0" y="1231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348473" y="335435"/>
              <a:ext cx="3176712" cy="472052"/>
            </a:xfrm>
            <a:prstGeom prst="rect">
              <a:avLst/>
            </a:prstGeom>
          </p:spPr>
          <p:txBody>
            <a:bodyPr anchor="t" rtlCol="false" tIns="0" lIns="0" bIns="0" rIns="0">
              <a:spAutoFit/>
            </a:bodyPr>
            <a:lstStyle/>
            <a:p>
              <a:pPr algn="l">
                <a:lnSpc>
                  <a:spcPts val="2529"/>
                </a:lnSpc>
              </a:pPr>
              <a:r>
                <a:rPr lang="en-US" sz="2529" b="true">
                  <a:solidFill>
                    <a:srgbClr val="000000"/>
                  </a:solidFill>
                  <a:latin typeface="Aileron Bold"/>
                  <a:ea typeface="Aileron Bold"/>
                  <a:cs typeface="Aileron Bold"/>
                  <a:sym typeface="Aileron Bold"/>
                </a:rPr>
                <a:t>Power Group</a:t>
              </a:r>
            </a:p>
          </p:txBody>
        </p:sp>
      </p:grpSp>
      <p:sp>
        <p:nvSpPr>
          <p:cNvPr name="Freeform 6" id="6"/>
          <p:cNvSpPr/>
          <p:nvPr/>
        </p:nvSpPr>
        <p:spPr>
          <a:xfrm flipH="false" flipV="false" rot="0">
            <a:off x="-760110" y="8232442"/>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6"/>
            <a:stretch>
              <a:fillRect l="0" t="0" r="0" b="0"/>
            </a:stretch>
          </a:blipFill>
        </p:spPr>
      </p:sp>
      <p:sp>
        <p:nvSpPr>
          <p:cNvPr name="Freeform 7" id="7"/>
          <p:cNvSpPr/>
          <p:nvPr/>
        </p:nvSpPr>
        <p:spPr>
          <a:xfrm flipH="true" flipV="false" rot="0">
            <a:off x="-423736"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361220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446908" y="8915654"/>
            <a:ext cx="1886398" cy="1417367"/>
          </a:xfrm>
          <a:custGeom>
            <a:avLst/>
            <a:gdLst/>
            <a:ahLst/>
            <a:cxnLst/>
            <a:rect r="r" b="b" t="t" l="l"/>
            <a:pathLst>
              <a:path h="1417367" w="1886398">
                <a:moveTo>
                  <a:pt x="0" y="0"/>
                </a:moveTo>
                <a:lnTo>
                  <a:pt x="1886397" y="0"/>
                </a:lnTo>
                <a:lnTo>
                  <a:pt x="1886397" y="1417367"/>
                </a:lnTo>
                <a:lnTo>
                  <a:pt x="0" y="14173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355396" y="9201150"/>
            <a:ext cx="2052308" cy="1160446"/>
          </a:xfrm>
          <a:custGeom>
            <a:avLst/>
            <a:gdLst/>
            <a:ahLst/>
            <a:cxnLst/>
            <a:rect r="r" b="b" t="t" l="l"/>
            <a:pathLst>
              <a:path h="1160446" w="2052308">
                <a:moveTo>
                  <a:pt x="0" y="0"/>
                </a:moveTo>
                <a:lnTo>
                  <a:pt x="2052309" y="0"/>
                </a:lnTo>
                <a:lnTo>
                  <a:pt x="2052309" y="1160446"/>
                </a:lnTo>
                <a:lnTo>
                  <a:pt x="0" y="1160446"/>
                </a:lnTo>
                <a:lnTo>
                  <a:pt x="0" y="0"/>
                </a:lnTo>
                <a:close/>
              </a:path>
            </a:pathLst>
          </a:custGeom>
          <a:blipFill>
            <a:blip r:embed="rId11"/>
            <a:stretch>
              <a:fillRect l="0" t="0" r="0" b="0"/>
            </a:stretch>
          </a:blipFill>
        </p:spPr>
      </p:sp>
      <p:sp>
        <p:nvSpPr>
          <p:cNvPr name="Freeform 11" id="11"/>
          <p:cNvSpPr/>
          <p:nvPr/>
        </p:nvSpPr>
        <p:spPr>
          <a:xfrm flipH="true" flipV="false" rot="0">
            <a:off x="913395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788002"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5496067" y="8003096"/>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12"/>
            <a:stretch>
              <a:fillRect l="0" t="0" r="0" b="0"/>
            </a:stretch>
          </a:blipFill>
        </p:spPr>
      </p:sp>
      <p:sp>
        <p:nvSpPr>
          <p:cNvPr name="Freeform 14" id="14"/>
          <p:cNvSpPr/>
          <p:nvPr/>
        </p:nvSpPr>
        <p:spPr>
          <a:xfrm flipH="true" flipV="false" rot="0">
            <a:off x="14157157" y="9241064"/>
            <a:ext cx="5223591" cy="1177682"/>
          </a:xfrm>
          <a:custGeom>
            <a:avLst/>
            <a:gdLst/>
            <a:ahLst/>
            <a:cxnLst/>
            <a:rect r="r" b="b" t="t" l="l"/>
            <a:pathLst>
              <a:path h="1177682" w="5223591">
                <a:moveTo>
                  <a:pt x="5223591" y="0"/>
                </a:moveTo>
                <a:lnTo>
                  <a:pt x="0" y="0"/>
                </a:lnTo>
                <a:lnTo>
                  <a:pt x="0" y="1177682"/>
                </a:lnTo>
                <a:lnTo>
                  <a:pt x="5223591" y="1177682"/>
                </a:lnTo>
                <a:lnTo>
                  <a:pt x="522359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3351647"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2310540" y="2549245"/>
            <a:ext cx="13666921" cy="5064685"/>
          </a:xfrm>
          <a:prstGeom prst="rect">
            <a:avLst/>
          </a:prstGeom>
        </p:spPr>
        <p:txBody>
          <a:bodyPr anchor="t" rtlCol="false" tIns="0" lIns="0" bIns="0" rIns="0">
            <a:spAutoFit/>
          </a:bodyPr>
          <a:lstStyle/>
          <a:p>
            <a:pPr algn="just">
              <a:lnSpc>
                <a:spcPts val="5087"/>
              </a:lnSpc>
            </a:pPr>
            <a:r>
              <a:rPr lang="en-US" b="true" sz="3159">
                <a:solidFill>
                  <a:srgbClr val="000000"/>
                </a:solidFill>
                <a:latin typeface="Aileron Bold"/>
                <a:ea typeface="Aileron Bold"/>
                <a:cs typeface="Aileron Bold"/>
                <a:sym typeface="Aileron Bold"/>
              </a:rPr>
              <a:t>This SQL-based analysis shows that global energy consumption and emissions are strongly influenced by economic growth, population size, and energy dependency. While GDP growth is generally associated with higher energy production and emissions, some c</a:t>
            </a:r>
            <a:r>
              <a:rPr lang="en-US" b="true" sz="3159">
                <a:solidFill>
                  <a:srgbClr val="000000"/>
                </a:solidFill>
                <a:latin typeface="Aileron Bold"/>
                <a:ea typeface="Aileron Bold"/>
                <a:cs typeface="Aileron Bold"/>
                <a:sym typeface="Aileron Bold"/>
              </a:rPr>
              <a:t>ountries demonstrate improved efficiency through lower emission intensity and per-capita reductions. Overall, the findings highlight the importance of transitioning to cleaner energy sources and improving energy efficiency to achieve sustainable global development.</a:t>
            </a:r>
          </a:p>
        </p:txBody>
      </p:sp>
      <p:sp>
        <p:nvSpPr>
          <p:cNvPr name="Freeform 17" id="17"/>
          <p:cNvSpPr/>
          <p:nvPr/>
        </p:nvSpPr>
        <p:spPr>
          <a:xfrm flipH="false" flipV="false" rot="0">
            <a:off x="4663967" y="144928"/>
            <a:ext cx="9000127" cy="9952843"/>
          </a:xfrm>
          <a:custGeom>
            <a:avLst/>
            <a:gdLst/>
            <a:ahLst/>
            <a:cxnLst/>
            <a:rect r="r" b="b" t="t" l="l"/>
            <a:pathLst>
              <a:path h="9952843" w="9000127">
                <a:moveTo>
                  <a:pt x="0" y="0"/>
                </a:moveTo>
                <a:lnTo>
                  <a:pt x="9000127" y="0"/>
                </a:lnTo>
                <a:lnTo>
                  <a:pt x="9000127" y="9952843"/>
                </a:lnTo>
                <a:lnTo>
                  <a:pt x="0" y="9952843"/>
                </a:lnTo>
                <a:lnTo>
                  <a:pt x="0" y="0"/>
                </a:lnTo>
                <a:close/>
              </a:path>
            </a:pathLst>
          </a:custGeom>
          <a:blipFill>
            <a:blip r:embed="rId13">
              <a:alphaModFix amt="5000"/>
              <a:extLst>
                <a:ext uri="{96DAC541-7B7A-43D3-8B79-37D633B846F1}">
                  <asvg:svgBlip xmlns:asvg="http://schemas.microsoft.com/office/drawing/2016/SVG/main" r:embed="rId14"/>
                </a:ext>
              </a:extLst>
            </a:blip>
            <a:stretch>
              <a:fillRect l="0" t="0" r="0" b="0"/>
            </a:stretch>
          </a:blipFill>
        </p:spPr>
      </p:sp>
      <p:sp>
        <p:nvSpPr>
          <p:cNvPr name="TextBox 18" id="18"/>
          <p:cNvSpPr txBox="true"/>
          <p:nvPr/>
        </p:nvSpPr>
        <p:spPr>
          <a:xfrm rot="0">
            <a:off x="6992367" y="1061207"/>
            <a:ext cx="4182070" cy="1028688"/>
          </a:xfrm>
          <a:prstGeom prst="rect">
            <a:avLst/>
          </a:prstGeom>
        </p:spPr>
        <p:txBody>
          <a:bodyPr anchor="t" rtlCol="false" tIns="0" lIns="0" bIns="0" rIns="0">
            <a:spAutoFit/>
          </a:bodyPr>
          <a:lstStyle/>
          <a:p>
            <a:pPr algn="ctr">
              <a:lnSpc>
                <a:spcPts val="8400"/>
              </a:lnSpc>
            </a:pPr>
            <a:r>
              <a:rPr lang="en-US" b="true" sz="6000" i="true">
                <a:solidFill>
                  <a:srgbClr val="000000"/>
                </a:solidFill>
                <a:latin typeface="Canva Sans Bold Italics"/>
                <a:ea typeface="Canva Sans Bold Italics"/>
                <a:cs typeface="Canva Sans Bold Italics"/>
                <a:sym typeface="Canva Sans Bold Italics"/>
              </a:rPr>
              <a:t>Conclusion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ACE"/>
        </a:solidFill>
      </p:bgPr>
    </p:bg>
    <p:spTree>
      <p:nvGrpSpPr>
        <p:cNvPr id="1" name=""/>
        <p:cNvGrpSpPr/>
        <p:nvPr/>
      </p:nvGrpSpPr>
      <p:grpSpPr>
        <a:xfrm>
          <a:off x="0" y="0"/>
          <a:ext cx="0" cy="0"/>
          <a:chOff x="0" y="0"/>
          <a:chExt cx="0" cy="0"/>
        </a:xfrm>
      </p:grpSpPr>
      <p:sp>
        <p:nvSpPr>
          <p:cNvPr name="Freeform 2" id="2"/>
          <p:cNvSpPr/>
          <p:nvPr/>
        </p:nvSpPr>
        <p:spPr>
          <a:xfrm flipH="false" flipV="false" rot="0">
            <a:off x="16685898" y="0"/>
            <a:ext cx="1602102" cy="1175507"/>
          </a:xfrm>
          <a:custGeom>
            <a:avLst/>
            <a:gdLst/>
            <a:ahLst/>
            <a:cxnLst/>
            <a:rect r="r" b="b" t="t" l="l"/>
            <a:pathLst>
              <a:path h="1175507" w="1602102">
                <a:moveTo>
                  <a:pt x="0" y="0"/>
                </a:moveTo>
                <a:lnTo>
                  <a:pt x="1602102" y="0"/>
                </a:lnTo>
                <a:lnTo>
                  <a:pt x="1602102" y="1175507"/>
                </a:lnTo>
                <a:lnTo>
                  <a:pt x="0" y="11755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3393889" cy="923982"/>
            <a:chOff x="0" y="0"/>
            <a:chExt cx="4525185" cy="1231976"/>
          </a:xfrm>
        </p:grpSpPr>
        <p:sp>
          <p:nvSpPr>
            <p:cNvPr name="Freeform 4" id="4"/>
            <p:cNvSpPr/>
            <p:nvPr/>
          </p:nvSpPr>
          <p:spPr>
            <a:xfrm flipH="false" flipV="false" rot="0">
              <a:off x="0" y="0"/>
              <a:ext cx="1164910" cy="1231976"/>
            </a:xfrm>
            <a:custGeom>
              <a:avLst/>
              <a:gdLst/>
              <a:ahLst/>
              <a:cxnLst/>
              <a:rect r="r" b="b" t="t" l="l"/>
              <a:pathLst>
                <a:path h="1231976" w="1164910">
                  <a:moveTo>
                    <a:pt x="0" y="0"/>
                  </a:moveTo>
                  <a:lnTo>
                    <a:pt x="1164910" y="0"/>
                  </a:lnTo>
                  <a:lnTo>
                    <a:pt x="1164910" y="1231976"/>
                  </a:lnTo>
                  <a:lnTo>
                    <a:pt x="0" y="1231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348473" y="335435"/>
              <a:ext cx="3176712" cy="472052"/>
            </a:xfrm>
            <a:prstGeom prst="rect">
              <a:avLst/>
            </a:prstGeom>
          </p:spPr>
          <p:txBody>
            <a:bodyPr anchor="t" rtlCol="false" tIns="0" lIns="0" bIns="0" rIns="0">
              <a:spAutoFit/>
            </a:bodyPr>
            <a:lstStyle/>
            <a:p>
              <a:pPr algn="l">
                <a:lnSpc>
                  <a:spcPts val="2529"/>
                </a:lnSpc>
              </a:pPr>
              <a:r>
                <a:rPr lang="en-US" sz="2529" b="true">
                  <a:solidFill>
                    <a:srgbClr val="000000"/>
                  </a:solidFill>
                  <a:latin typeface="Aileron Bold"/>
                  <a:ea typeface="Aileron Bold"/>
                  <a:cs typeface="Aileron Bold"/>
                  <a:sym typeface="Aileron Bold"/>
                </a:rPr>
                <a:t>Power Group</a:t>
              </a:r>
            </a:p>
          </p:txBody>
        </p:sp>
      </p:grpSp>
      <p:sp>
        <p:nvSpPr>
          <p:cNvPr name="Freeform 6" id="6"/>
          <p:cNvSpPr/>
          <p:nvPr/>
        </p:nvSpPr>
        <p:spPr>
          <a:xfrm flipH="false" flipV="false" rot="0">
            <a:off x="-760110" y="8232442"/>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6"/>
            <a:stretch>
              <a:fillRect l="0" t="0" r="0" b="0"/>
            </a:stretch>
          </a:blipFill>
        </p:spPr>
      </p:sp>
      <p:sp>
        <p:nvSpPr>
          <p:cNvPr name="Freeform 7" id="7"/>
          <p:cNvSpPr/>
          <p:nvPr/>
        </p:nvSpPr>
        <p:spPr>
          <a:xfrm flipH="true" flipV="false" rot="0">
            <a:off x="-423736"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361220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446908" y="8915654"/>
            <a:ext cx="1886398" cy="1417367"/>
          </a:xfrm>
          <a:custGeom>
            <a:avLst/>
            <a:gdLst/>
            <a:ahLst/>
            <a:cxnLst/>
            <a:rect r="r" b="b" t="t" l="l"/>
            <a:pathLst>
              <a:path h="1417367" w="1886398">
                <a:moveTo>
                  <a:pt x="0" y="0"/>
                </a:moveTo>
                <a:lnTo>
                  <a:pt x="1886397" y="0"/>
                </a:lnTo>
                <a:lnTo>
                  <a:pt x="1886397" y="1417367"/>
                </a:lnTo>
                <a:lnTo>
                  <a:pt x="0" y="14173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355396" y="9201150"/>
            <a:ext cx="2052308" cy="1160446"/>
          </a:xfrm>
          <a:custGeom>
            <a:avLst/>
            <a:gdLst/>
            <a:ahLst/>
            <a:cxnLst/>
            <a:rect r="r" b="b" t="t" l="l"/>
            <a:pathLst>
              <a:path h="1160446" w="2052308">
                <a:moveTo>
                  <a:pt x="0" y="0"/>
                </a:moveTo>
                <a:lnTo>
                  <a:pt x="2052309" y="0"/>
                </a:lnTo>
                <a:lnTo>
                  <a:pt x="2052309" y="1160446"/>
                </a:lnTo>
                <a:lnTo>
                  <a:pt x="0" y="1160446"/>
                </a:lnTo>
                <a:lnTo>
                  <a:pt x="0" y="0"/>
                </a:lnTo>
                <a:close/>
              </a:path>
            </a:pathLst>
          </a:custGeom>
          <a:blipFill>
            <a:blip r:embed="rId11"/>
            <a:stretch>
              <a:fillRect l="0" t="0" r="0" b="0"/>
            </a:stretch>
          </a:blipFill>
        </p:spPr>
      </p:sp>
      <p:sp>
        <p:nvSpPr>
          <p:cNvPr name="Freeform 11" id="11"/>
          <p:cNvSpPr/>
          <p:nvPr/>
        </p:nvSpPr>
        <p:spPr>
          <a:xfrm flipH="true" flipV="false" rot="0">
            <a:off x="913395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788002"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3351647"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4" id="14"/>
          <p:cNvGrpSpPr/>
          <p:nvPr/>
        </p:nvGrpSpPr>
        <p:grpSpPr>
          <a:xfrm rot="0">
            <a:off x="-1469603" y="1664514"/>
            <a:ext cx="21227207" cy="6762133"/>
            <a:chOff x="0" y="0"/>
            <a:chExt cx="28302942" cy="9016177"/>
          </a:xfrm>
        </p:grpSpPr>
        <p:sp>
          <p:nvSpPr>
            <p:cNvPr name="TextBox 15" id="15"/>
            <p:cNvSpPr txBox="true"/>
            <p:nvPr/>
          </p:nvSpPr>
          <p:spPr>
            <a:xfrm rot="0">
              <a:off x="10122084" y="333375"/>
              <a:ext cx="8058774" cy="2475694"/>
            </a:xfrm>
            <a:prstGeom prst="rect">
              <a:avLst/>
            </a:prstGeom>
          </p:spPr>
          <p:txBody>
            <a:bodyPr anchor="t" rtlCol="false" tIns="0" lIns="0" bIns="0" rIns="0">
              <a:spAutoFit/>
            </a:bodyPr>
            <a:lstStyle/>
            <a:p>
              <a:pPr algn="ctr">
                <a:lnSpc>
                  <a:spcPts val="9313"/>
                </a:lnSpc>
              </a:pPr>
              <a:r>
                <a:rPr lang="en-US" sz="10829">
                  <a:solidFill>
                    <a:srgbClr val="FF5055"/>
                  </a:solidFill>
                  <a:latin typeface="Trend Sans One"/>
                  <a:ea typeface="Trend Sans One"/>
                  <a:cs typeface="Trend Sans One"/>
                  <a:sym typeface="Trend Sans One"/>
                </a:rPr>
                <a:t>thank</a:t>
              </a:r>
            </a:p>
          </p:txBody>
        </p:sp>
        <p:sp>
          <p:nvSpPr>
            <p:cNvPr name="TextBox 16" id="16"/>
            <p:cNvSpPr txBox="true"/>
            <p:nvPr/>
          </p:nvSpPr>
          <p:spPr>
            <a:xfrm rot="0">
              <a:off x="0" y="3787264"/>
              <a:ext cx="28302942" cy="5228914"/>
            </a:xfrm>
            <a:prstGeom prst="rect">
              <a:avLst/>
            </a:prstGeom>
          </p:spPr>
          <p:txBody>
            <a:bodyPr anchor="t" rtlCol="false" tIns="0" lIns="0" bIns="0" rIns="0">
              <a:spAutoFit/>
            </a:bodyPr>
            <a:lstStyle/>
            <a:p>
              <a:pPr algn="ctr">
                <a:lnSpc>
                  <a:spcPts val="26203"/>
                </a:lnSpc>
              </a:pPr>
              <a:r>
                <a:rPr lang="en-US" sz="30468" spc="-700">
                  <a:solidFill>
                    <a:srgbClr val="FF5055"/>
                  </a:solidFill>
                  <a:latin typeface="Trend Slab Four"/>
                  <a:ea typeface="Trend Slab Four"/>
                  <a:cs typeface="Trend Slab Four"/>
                  <a:sym typeface="Trend Slab Four"/>
                </a:rPr>
                <a:t>you</a:t>
              </a:r>
            </a:p>
          </p:txBody>
        </p:sp>
      </p:grpSp>
      <p:sp>
        <p:nvSpPr>
          <p:cNvPr name="Freeform 17" id="17"/>
          <p:cNvSpPr/>
          <p:nvPr/>
        </p:nvSpPr>
        <p:spPr>
          <a:xfrm flipH="false" flipV="false" rot="0">
            <a:off x="14604656" y="5256451"/>
            <a:ext cx="5309287" cy="5030549"/>
          </a:xfrm>
          <a:custGeom>
            <a:avLst/>
            <a:gdLst/>
            <a:ahLst/>
            <a:cxnLst/>
            <a:rect r="r" b="b" t="t" l="l"/>
            <a:pathLst>
              <a:path h="5030549" w="5309287">
                <a:moveTo>
                  <a:pt x="0" y="0"/>
                </a:moveTo>
                <a:lnTo>
                  <a:pt x="5309288" y="0"/>
                </a:lnTo>
                <a:lnTo>
                  <a:pt x="5309288" y="5030549"/>
                </a:lnTo>
                <a:lnTo>
                  <a:pt x="0" y="5030549"/>
                </a:lnTo>
                <a:lnTo>
                  <a:pt x="0" y="0"/>
                </a:lnTo>
                <a:close/>
              </a:path>
            </a:pathLst>
          </a:custGeom>
          <a:blipFill>
            <a:blip r:embed="rId12"/>
            <a:stretch>
              <a:fillRect l="0" t="0" r="0" b="0"/>
            </a:stretch>
          </a:blipFill>
        </p:spPr>
      </p:sp>
      <p:sp>
        <p:nvSpPr>
          <p:cNvPr name="Freeform 18" id="18"/>
          <p:cNvSpPr/>
          <p:nvPr/>
        </p:nvSpPr>
        <p:spPr>
          <a:xfrm flipH="false" flipV="false" rot="0">
            <a:off x="487882" y="1175507"/>
            <a:ext cx="4659256" cy="2448227"/>
          </a:xfrm>
          <a:custGeom>
            <a:avLst/>
            <a:gdLst/>
            <a:ahLst/>
            <a:cxnLst/>
            <a:rect r="r" b="b" t="t" l="l"/>
            <a:pathLst>
              <a:path h="2448227" w="4659256">
                <a:moveTo>
                  <a:pt x="0" y="0"/>
                </a:moveTo>
                <a:lnTo>
                  <a:pt x="4659256" y="0"/>
                </a:lnTo>
                <a:lnTo>
                  <a:pt x="4659256" y="2448227"/>
                </a:lnTo>
                <a:lnTo>
                  <a:pt x="0" y="244822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CE"/>
        </a:solidFill>
      </p:bgPr>
    </p:bg>
    <p:spTree>
      <p:nvGrpSpPr>
        <p:cNvPr id="1" name=""/>
        <p:cNvGrpSpPr/>
        <p:nvPr/>
      </p:nvGrpSpPr>
      <p:grpSpPr>
        <a:xfrm>
          <a:off x="0" y="0"/>
          <a:ext cx="0" cy="0"/>
          <a:chOff x="0" y="0"/>
          <a:chExt cx="0" cy="0"/>
        </a:xfrm>
      </p:grpSpPr>
      <p:grpSp>
        <p:nvGrpSpPr>
          <p:cNvPr name="Group 2" id="2"/>
          <p:cNvGrpSpPr/>
          <p:nvPr/>
        </p:nvGrpSpPr>
        <p:grpSpPr>
          <a:xfrm rot="0">
            <a:off x="0" y="0"/>
            <a:ext cx="3426026" cy="932731"/>
            <a:chOff x="0" y="0"/>
            <a:chExt cx="4568035" cy="1243642"/>
          </a:xfrm>
        </p:grpSpPr>
        <p:sp>
          <p:nvSpPr>
            <p:cNvPr name="Freeform 3" id="3"/>
            <p:cNvSpPr/>
            <p:nvPr/>
          </p:nvSpPr>
          <p:spPr>
            <a:xfrm flipH="false" flipV="false" rot="0">
              <a:off x="0" y="0"/>
              <a:ext cx="1175941" cy="1243642"/>
            </a:xfrm>
            <a:custGeom>
              <a:avLst/>
              <a:gdLst/>
              <a:ahLst/>
              <a:cxnLst/>
              <a:rect r="r" b="b" t="t" l="l"/>
              <a:pathLst>
                <a:path h="1243642" w="1175941">
                  <a:moveTo>
                    <a:pt x="0" y="0"/>
                  </a:moveTo>
                  <a:lnTo>
                    <a:pt x="1175941" y="0"/>
                  </a:lnTo>
                  <a:lnTo>
                    <a:pt x="1175941" y="1243642"/>
                  </a:lnTo>
                  <a:lnTo>
                    <a:pt x="0" y="1243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361242" y="338251"/>
              <a:ext cx="3206793" cy="476882"/>
            </a:xfrm>
            <a:prstGeom prst="rect">
              <a:avLst/>
            </a:prstGeom>
          </p:spPr>
          <p:txBody>
            <a:bodyPr anchor="t" rtlCol="false" tIns="0" lIns="0" bIns="0" rIns="0">
              <a:spAutoFit/>
            </a:bodyPr>
            <a:lstStyle/>
            <a:p>
              <a:pPr algn="l">
                <a:lnSpc>
                  <a:spcPts val="2553"/>
                </a:lnSpc>
              </a:pPr>
              <a:r>
                <a:rPr lang="en-US" sz="2553" b="true">
                  <a:solidFill>
                    <a:srgbClr val="000000"/>
                  </a:solidFill>
                  <a:latin typeface="Aileron Bold"/>
                  <a:ea typeface="Aileron Bold"/>
                  <a:cs typeface="Aileron Bold"/>
                  <a:sym typeface="Aileron Bold"/>
                </a:rPr>
                <a:t>Power Group</a:t>
              </a:r>
            </a:p>
          </p:txBody>
        </p:sp>
      </p:grpSp>
      <p:sp>
        <p:nvSpPr>
          <p:cNvPr name="Freeform 5" id="5"/>
          <p:cNvSpPr/>
          <p:nvPr/>
        </p:nvSpPr>
        <p:spPr>
          <a:xfrm flipH="false" flipV="false" rot="0">
            <a:off x="16303649" y="0"/>
            <a:ext cx="1984351" cy="1455974"/>
          </a:xfrm>
          <a:custGeom>
            <a:avLst/>
            <a:gdLst/>
            <a:ahLst/>
            <a:cxnLst/>
            <a:rect r="r" b="b" t="t" l="l"/>
            <a:pathLst>
              <a:path h="1455974" w="1984351">
                <a:moveTo>
                  <a:pt x="0" y="0"/>
                </a:moveTo>
                <a:lnTo>
                  <a:pt x="1984351" y="0"/>
                </a:lnTo>
                <a:lnTo>
                  <a:pt x="1984351" y="1455974"/>
                </a:lnTo>
                <a:lnTo>
                  <a:pt x="0" y="14559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888536" y="2551950"/>
            <a:ext cx="8750605" cy="2733750"/>
          </a:xfrm>
          <a:custGeom>
            <a:avLst/>
            <a:gdLst/>
            <a:ahLst/>
            <a:cxnLst/>
            <a:rect r="r" b="b" t="t" l="l"/>
            <a:pathLst>
              <a:path h="2733750" w="8750605">
                <a:moveTo>
                  <a:pt x="0" y="0"/>
                </a:moveTo>
                <a:lnTo>
                  <a:pt x="8750604" y="0"/>
                </a:lnTo>
                <a:lnTo>
                  <a:pt x="8750604" y="2733750"/>
                </a:lnTo>
                <a:lnTo>
                  <a:pt x="0" y="2733750"/>
                </a:lnTo>
                <a:lnTo>
                  <a:pt x="0" y="0"/>
                </a:lnTo>
                <a:close/>
              </a:path>
            </a:pathLst>
          </a:custGeom>
          <a:blipFill>
            <a:blip r:embed="rId6"/>
            <a:stretch>
              <a:fillRect l="-6446" t="0" r="0" b="-1086"/>
            </a:stretch>
          </a:blipFill>
        </p:spPr>
      </p:sp>
      <p:sp>
        <p:nvSpPr>
          <p:cNvPr name="Freeform 7" id="7"/>
          <p:cNvSpPr/>
          <p:nvPr/>
        </p:nvSpPr>
        <p:spPr>
          <a:xfrm flipH="false" flipV="false" rot="0">
            <a:off x="9780287" y="7198608"/>
            <a:ext cx="7627744" cy="1918780"/>
          </a:xfrm>
          <a:custGeom>
            <a:avLst/>
            <a:gdLst/>
            <a:ahLst/>
            <a:cxnLst/>
            <a:rect r="r" b="b" t="t" l="l"/>
            <a:pathLst>
              <a:path h="1918780" w="7627744">
                <a:moveTo>
                  <a:pt x="0" y="0"/>
                </a:moveTo>
                <a:lnTo>
                  <a:pt x="7627744" y="0"/>
                </a:lnTo>
                <a:lnTo>
                  <a:pt x="7627744" y="1918780"/>
                </a:lnTo>
                <a:lnTo>
                  <a:pt x="0" y="1918780"/>
                </a:lnTo>
                <a:lnTo>
                  <a:pt x="0" y="0"/>
                </a:lnTo>
                <a:close/>
              </a:path>
            </a:pathLst>
          </a:custGeom>
          <a:blipFill>
            <a:blip r:embed="rId7"/>
            <a:stretch>
              <a:fillRect l="0" t="0" r="0" b="0"/>
            </a:stretch>
          </a:blipFill>
        </p:spPr>
      </p:sp>
      <p:sp>
        <p:nvSpPr>
          <p:cNvPr name="Freeform 8" id="8"/>
          <p:cNvSpPr/>
          <p:nvPr/>
        </p:nvSpPr>
        <p:spPr>
          <a:xfrm flipH="false" flipV="false" rot="0">
            <a:off x="641264" y="7068541"/>
            <a:ext cx="7735562" cy="2189759"/>
          </a:xfrm>
          <a:custGeom>
            <a:avLst/>
            <a:gdLst/>
            <a:ahLst/>
            <a:cxnLst/>
            <a:rect r="r" b="b" t="t" l="l"/>
            <a:pathLst>
              <a:path h="2189759" w="7735562">
                <a:moveTo>
                  <a:pt x="0" y="0"/>
                </a:moveTo>
                <a:lnTo>
                  <a:pt x="7735562" y="0"/>
                </a:lnTo>
                <a:lnTo>
                  <a:pt x="7735562" y="2189759"/>
                </a:lnTo>
                <a:lnTo>
                  <a:pt x="0" y="2189759"/>
                </a:lnTo>
                <a:lnTo>
                  <a:pt x="0" y="0"/>
                </a:lnTo>
                <a:close/>
              </a:path>
            </a:pathLst>
          </a:custGeom>
          <a:blipFill>
            <a:blip r:embed="rId8"/>
            <a:stretch>
              <a:fillRect l="0" t="0" r="0" b="0"/>
            </a:stretch>
          </a:blipFill>
        </p:spPr>
      </p:sp>
      <p:sp>
        <p:nvSpPr>
          <p:cNvPr name="Freeform 9" id="9"/>
          <p:cNvSpPr/>
          <p:nvPr/>
        </p:nvSpPr>
        <p:spPr>
          <a:xfrm flipH="false" flipV="false" rot="0">
            <a:off x="641264" y="3025435"/>
            <a:ext cx="7541927" cy="1391665"/>
          </a:xfrm>
          <a:custGeom>
            <a:avLst/>
            <a:gdLst/>
            <a:ahLst/>
            <a:cxnLst/>
            <a:rect r="r" b="b" t="t" l="l"/>
            <a:pathLst>
              <a:path h="1391665" w="7541927">
                <a:moveTo>
                  <a:pt x="0" y="0"/>
                </a:moveTo>
                <a:lnTo>
                  <a:pt x="7541927" y="0"/>
                </a:lnTo>
                <a:lnTo>
                  <a:pt x="7541927" y="1391665"/>
                </a:lnTo>
                <a:lnTo>
                  <a:pt x="0" y="1391665"/>
                </a:lnTo>
                <a:lnTo>
                  <a:pt x="0" y="0"/>
                </a:lnTo>
                <a:close/>
              </a:path>
            </a:pathLst>
          </a:custGeom>
          <a:blipFill>
            <a:blip r:embed="rId9"/>
            <a:stretch>
              <a:fillRect l="0" t="0" r="0" b="0"/>
            </a:stretch>
          </a:blipFill>
        </p:spPr>
      </p:sp>
      <p:sp>
        <p:nvSpPr>
          <p:cNvPr name="TextBox 10" id="10"/>
          <p:cNvSpPr txBox="true"/>
          <p:nvPr/>
        </p:nvSpPr>
        <p:spPr>
          <a:xfrm rot="0">
            <a:off x="6090318" y="701905"/>
            <a:ext cx="5596435" cy="739316"/>
          </a:xfrm>
          <a:prstGeom prst="rect">
            <a:avLst/>
          </a:prstGeom>
        </p:spPr>
        <p:txBody>
          <a:bodyPr anchor="t" rtlCol="false" tIns="0" lIns="0" bIns="0" rIns="0">
            <a:spAutoFit/>
          </a:bodyPr>
          <a:lstStyle/>
          <a:p>
            <a:pPr algn="ctr">
              <a:lnSpc>
                <a:spcPts val="5413"/>
              </a:lnSpc>
            </a:pPr>
            <a:r>
              <a:rPr lang="en-US" sz="5413" b="true">
                <a:solidFill>
                  <a:srgbClr val="000000"/>
                </a:solidFill>
                <a:latin typeface="Raleway Bold"/>
                <a:ea typeface="Raleway Bold"/>
                <a:cs typeface="Raleway Bold"/>
                <a:sym typeface="Raleway Bold"/>
              </a:rPr>
              <a:t>Tables</a:t>
            </a:r>
          </a:p>
        </p:txBody>
      </p:sp>
      <p:sp>
        <p:nvSpPr>
          <p:cNvPr name="TextBox 11" id="11"/>
          <p:cNvSpPr txBox="true"/>
          <p:nvPr/>
        </p:nvSpPr>
        <p:spPr>
          <a:xfrm rot="0">
            <a:off x="9780287" y="1817057"/>
            <a:ext cx="7199192" cy="366395"/>
          </a:xfrm>
          <a:prstGeom prst="rect">
            <a:avLst/>
          </a:prstGeom>
        </p:spPr>
        <p:txBody>
          <a:bodyPr anchor="t" rtlCol="false" tIns="0" lIns="0" bIns="0" rIns="0">
            <a:spAutoFit/>
          </a:bodyPr>
          <a:lstStyle/>
          <a:p>
            <a:pPr algn="ctr">
              <a:lnSpc>
                <a:spcPts val="2799"/>
              </a:lnSpc>
            </a:pPr>
            <a:r>
              <a:rPr lang="en-US" sz="2799" b="true">
                <a:solidFill>
                  <a:srgbClr val="000000"/>
                </a:solidFill>
                <a:latin typeface="Aileron Bold"/>
                <a:ea typeface="Aileron Bold"/>
                <a:cs typeface="Aileron Bold"/>
                <a:sym typeface="Aileron Bold"/>
              </a:rPr>
              <a:t>Emission Table</a:t>
            </a:r>
          </a:p>
        </p:txBody>
      </p:sp>
      <p:sp>
        <p:nvSpPr>
          <p:cNvPr name="TextBox 12" id="12"/>
          <p:cNvSpPr txBox="true"/>
          <p:nvPr/>
        </p:nvSpPr>
        <p:spPr>
          <a:xfrm rot="0">
            <a:off x="152400" y="2025791"/>
            <a:ext cx="7199192" cy="366395"/>
          </a:xfrm>
          <a:prstGeom prst="rect">
            <a:avLst/>
          </a:prstGeom>
        </p:spPr>
        <p:txBody>
          <a:bodyPr anchor="t" rtlCol="false" tIns="0" lIns="0" bIns="0" rIns="0">
            <a:spAutoFit/>
          </a:bodyPr>
          <a:lstStyle/>
          <a:p>
            <a:pPr algn="ctr">
              <a:lnSpc>
                <a:spcPts val="2799"/>
              </a:lnSpc>
            </a:pPr>
            <a:r>
              <a:rPr lang="en-US" sz="2799" b="true">
                <a:solidFill>
                  <a:srgbClr val="000000"/>
                </a:solidFill>
                <a:latin typeface="Aileron Bold"/>
                <a:ea typeface="Aileron Bold"/>
                <a:cs typeface="Aileron Bold"/>
                <a:sym typeface="Aileron Bold"/>
              </a:rPr>
              <a:t>Country Table</a:t>
            </a:r>
          </a:p>
        </p:txBody>
      </p:sp>
      <p:sp>
        <p:nvSpPr>
          <p:cNvPr name="TextBox 13" id="13"/>
          <p:cNvSpPr txBox="true"/>
          <p:nvPr/>
        </p:nvSpPr>
        <p:spPr>
          <a:xfrm rot="0">
            <a:off x="381738" y="6058465"/>
            <a:ext cx="7199192" cy="366395"/>
          </a:xfrm>
          <a:prstGeom prst="rect">
            <a:avLst/>
          </a:prstGeom>
        </p:spPr>
        <p:txBody>
          <a:bodyPr anchor="t" rtlCol="false" tIns="0" lIns="0" bIns="0" rIns="0">
            <a:spAutoFit/>
          </a:bodyPr>
          <a:lstStyle/>
          <a:p>
            <a:pPr algn="ctr">
              <a:lnSpc>
                <a:spcPts val="2799"/>
              </a:lnSpc>
            </a:pPr>
            <a:r>
              <a:rPr lang="en-US" sz="2799" b="true">
                <a:solidFill>
                  <a:srgbClr val="000000"/>
                </a:solidFill>
                <a:latin typeface="Aileron Bold"/>
                <a:ea typeface="Aileron Bold"/>
                <a:cs typeface="Aileron Bold"/>
                <a:sym typeface="Aileron Bold"/>
              </a:rPr>
              <a:t>Production Table</a:t>
            </a:r>
          </a:p>
        </p:txBody>
      </p:sp>
      <p:sp>
        <p:nvSpPr>
          <p:cNvPr name="TextBox 14" id="14"/>
          <p:cNvSpPr txBox="true"/>
          <p:nvPr/>
        </p:nvSpPr>
        <p:spPr>
          <a:xfrm rot="0">
            <a:off x="10212508" y="6270238"/>
            <a:ext cx="7199192" cy="366395"/>
          </a:xfrm>
          <a:prstGeom prst="rect">
            <a:avLst/>
          </a:prstGeom>
        </p:spPr>
        <p:txBody>
          <a:bodyPr anchor="t" rtlCol="false" tIns="0" lIns="0" bIns="0" rIns="0">
            <a:spAutoFit/>
          </a:bodyPr>
          <a:lstStyle/>
          <a:p>
            <a:pPr algn="ctr">
              <a:lnSpc>
                <a:spcPts val="2799"/>
              </a:lnSpc>
            </a:pPr>
            <a:r>
              <a:rPr lang="en-US" sz="2799" b="true">
                <a:solidFill>
                  <a:srgbClr val="000000"/>
                </a:solidFill>
                <a:latin typeface="Aileron Bold"/>
                <a:ea typeface="Aileron Bold"/>
                <a:cs typeface="Aileron Bold"/>
                <a:sym typeface="Aileron Bold"/>
              </a:rPr>
              <a:t>Population Table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CE"/>
        </a:solidFill>
      </p:bgPr>
    </p:bg>
    <p:spTree>
      <p:nvGrpSpPr>
        <p:cNvPr id="1" name=""/>
        <p:cNvGrpSpPr/>
        <p:nvPr/>
      </p:nvGrpSpPr>
      <p:grpSpPr>
        <a:xfrm>
          <a:off x="0" y="0"/>
          <a:ext cx="0" cy="0"/>
          <a:chOff x="0" y="0"/>
          <a:chExt cx="0" cy="0"/>
        </a:xfrm>
      </p:grpSpPr>
      <p:grpSp>
        <p:nvGrpSpPr>
          <p:cNvPr name="Group 2" id="2"/>
          <p:cNvGrpSpPr/>
          <p:nvPr/>
        </p:nvGrpSpPr>
        <p:grpSpPr>
          <a:xfrm rot="0">
            <a:off x="0" y="0"/>
            <a:ext cx="3426026" cy="932731"/>
            <a:chOff x="0" y="0"/>
            <a:chExt cx="4568035" cy="1243642"/>
          </a:xfrm>
        </p:grpSpPr>
        <p:sp>
          <p:nvSpPr>
            <p:cNvPr name="Freeform 3" id="3"/>
            <p:cNvSpPr/>
            <p:nvPr/>
          </p:nvSpPr>
          <p:spPr>
            <a:xfrm flipH="false" flipV="false" rot="0">
              <a:off x="0" y="0"/>
              <a:ext cx="1175941" cy="1243642"/>
            </a:xfrm>
            <a:custGeom>
              <a:avLst/>
              <a:gdLst/>
              <a:ahLst/>
              <a:cxnLst/>
              <a:rect r="r" b="b" t="t" l="l"/>
              <a:pathLst>
                <a:path h="1243642" w="1175941">
                  <a:moveTo>
                    <a:pt x="0" y="0"/>
                  </a:moveTo>
                  <a:lnTo>
                    <a:pt x="1175941" y="0"/>
                  </a:lnTo>
                  <a:lnTo>
                    <a:pt x="1175941" y="1243642"/>
                  </a:lnTo>
                  <a:lnTo>
                    <a:pt x="0" y="1243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361242" y="338251"/>
              <a:ext cx="3206793" cy="476882"/>
            </a:xfrm>
            <a:prstGeom prst="rect">
              <a:avLst/>
            </a:prstGeom>
          </p:spPr>
          <p:txBody>
            <a:bodyPr anchor="t" rtlCol="false" tIns="0" lIns="0" bIns="0" rIns="0">
              <a:spAutoFit/>
            </a:bodyPr>
            <a:lstStyle/>
            <a:p>
              <a:pPr algn="l">
                <a:lnSpc>
                  <a:spcPts val="2553"/>
                </a:lnSpc>
              </a:pPr>
              <a:r>
                <a:rPr lang="en-US" sz="2553" b="true">
                  <a:solidFill>
                    <a:srgbClr val="000000"/>
                  </a:solidFill>
                  <a:latin typeface="Aileron Bold"/>
                  <a:ea typeface="Aileron Bold"/>
                  <a:cs typeface="Aileron Bold"/>
                  <a:sym typeface="Aileron Bold"/>
                </a:rPr>
                <a:t>Power Group</a:t>
              </a:r>
            </a:p>
          </p:txBody>
        </p:sp>
      </p:grpSp>
      <p:sp>
        <p:nvSpPr>
          <p:cNvPr name="Freeform 5" id="5"/>
          <p:cNvSpPr/>
          <p:nvPr/>
        </p:nvSpPr>
        <p:spPr>
          <a:xfrm flipH="false" flipV="false" rot="0">
            <a:off x="16453487" y="-66152"/>
            <a:ext cx="1834513" cy="1346033"/>
          </a:xfrm>
          <a:custGeom>
            <a:avLst/>
            <a:gdLst/>
            <a:ahLst/>
            <a:cxnLst/>
            <a:rect r="r" b="b" t="t" l="l"/>
            <a:pathLst>
              <a:path h="1346033" w="1834513">
                <a:moveTo>
                  <a:pt x="0" y="0"/>
                </a:moveTo>
                <a:lnTo>
                  <a:pt x="1834513" y="0"/>
                </a:lnTo>
                <a:lnTo>
                  <a:pt x="1834513" y="1346033"/>
                </a:lnTo>
                <a:lnTo>
                  <a:pt x="0" y="13460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4456114"/>
            <a:ext cx="7492613" cy="1891107"/>
          </a:xfrm>
          <a:custGeom>
            <a:avLst/>
            <a:gdLst/>
            <a:ahLst/>
            <a:cxnLst/>
            <a:rect r="r" b="b" t="t" l="l"/>
            <a:pathLst>
              <a:path h="1891107" w="7492613">
                <a:moveTo>
                  <a:pt x="0" y="0"/>
                </a:moveTo>
                <a:lnTo>
                  <a:pt x="7492613" y="0"/>
                </a:lnTo>
                <a:lnTo>
                  <a:pt x="7492613" y="1891106"/>
                </a:lnTo>
                <a:lnTo>
                  <a:pt x="0" y="1891106"/>
                </a:lnTo>
                <a:lnTo>
                  <a:pt x="0" y="0"/>
                </a:lnTo>
                <a:close/>
              </a:path>
            </a:pathLst>
          </a:custGeom>
          <a:blipFill>
            <a:blip r:embed="rId6"/>
            <a:stretch>
              <a:fillRect l="0" t="0" r="0" b="0"/>
            </a:stretch>
          </a:blipFill>
        </p:spPr>
      </p:sp>
      <p:sp>
        <p:nvSpPr>
          <p:cNvPr name="Freeform 7" id="7"/>
          <p:cNvSpPr/>
          <p:nvPr/>
        </p:nvSpPr>
        <p:spPr>
          <a:xfrm flipH="false" flipV="false" rot="0">
            <a:off x="9762121" y="4324857"/>
            <a:ext cx="7795166" cy="2153619"/>
          </a:xfrm>
          <a:custGeom>
            <a:avLst/>
            <a:gdLst/>
            <a:ahLst/>
            <a:cxnLst/>
            <a:rect r="r" b="b" t="t" l="l"/>
            <a:pathLst>
              <a:path h="2153619" w="7795166">
                <a:moveTo>
                  <a:pt x="0" y="0"/>
                </a:moveTo>
                <a:lnTo>
                  <a:pt x="7795166" y="0"/>
                </a:lnTo>
                <a:lnTo>
                  <a:pt x="7795166" y="2153620"/>
                </a:lnTo>
                <a:lnTo>
                  <a:pt x="0" y="2153620"/>
                </a:lnTo>
                <a:lnTo>
                  <a:pt x="0" y="0"/>
                </a:lnTo>
                <a:close/>
              </a:path>
            </a:pathLst>
          </a:custGeom>
          <a:blipFill>
            <a:blip r:embed="rId7"/>
            <a:stretch>
              <a:fillRect l="0" t="0" r="0" b="0"/>
            </a:stretch>
          </a:blipFill>
        </p:spPr>
      </p:sp>
      <p:sp>
        <p:nvSpPr>
          <p:cNvPr name="TextBox 8" id="8"/>
          <p:cNvSpPr txBox="true"/>
          <p:nvPr/>
        </p:nvSpPr>
        <p:spPr>
          <a:xfrm rot="0">
            <a:off x="6345782" y="1365606"/>
            <a:ext cx="5596435" cy="739316"/>
          </a:xfrm>
          <a:prstGeom prst="rect">
            <a:avLst/>
          </a:prstGeom>
        </p:spPr>
        <p:txBody>
          <a:bodyPr anchor="t" rtlCol="false" tIns="0" lIns="0" bIns="0" rIns="0">
            <a:spAutoFit/>
          </a:bodyPr>
          <a:lstStyle/>
          <a:p>
            <a:pPr algn="ctr">
              <a:lnSpc>
                <a:spcPts val="5413"/>
              </a:lnSpc>
            </a:pPr>
            <a:r>
              <a:rPr lang="en-US" sz="5413" b="true">
                <a:solidFill>
                  <a:srgbClr val="000000"/>
                </a:solidFill>
                <a:latin typeface="Raleway Bold"/>
                <a:ea typeface="Raleway Bold"/>
                <a:cs typeface="Raleway Bold"/>
                <a:sym typeface="Raleway Bold"/>
              </a:rPr>
              <a:t>Tables</a:t>
            </a:r>
          </a:p>
        </p:txBody>
      </p:sp>
      <p:sp>
        <p:nvSpPr>
          <p:cNvPr name="TextBox 9" id="9"/>
          <p:cNvSpPr txBox="true"/>
          <p:nvPr/>
        </p:nvSpPr>
        <p:spPr>
          <a:xfrm rot="0">
            <a:off x="1175411" y="3316564"/>
            <a:ext cx="7199192" cy="366395"/>
          </a:xfrm>
          <a:prstGeom prst="rect">
            <a:avLst/>
          </a:prstGeom>
        </p:spPr>
        <p:txBody>
          <a:bodyPr anchor="t" rtlCol="false" tIns="0" lIns="0" bIns="0" rIns="0">
            <a:spAutoFit/>
          </a:bodyPr>
          <a:lstStyle/>
          <a:p>
            <a:pPr algn="ctr">
              <a:lnSpc>
                <a:spcPts val="2799"/>
              </a:lnSpc>
            </a:pPr>
            <a:r>
              <a:rPr lang="en-US" sz="2799" b="true">
                <a:solidFill>
                  <a:srgbClr val="000000"/>
                </a:solidFill>
                <a:latin typeface="Aileron Bold"/>
                <a:ea typeface="Aileron Bold"/>
                <a:cs typeface="Aileron Bold"/>
                <a:sym typeface="Aileron Bold"/>
              </a:rPr>
              <a:t>GDP  Table</a:t>
            </a:r>
          </a:p>
        </p:txBody>
      </p:sp>
      <p:sp>
        <p:nvSpPr>
          <p:cNvPr name="TextBox 10" id="10"/>
          <p:cNvSpPr txBox="true"/>
          <p:nvPr/>
        </p:nvSpPr>
        <p:spPr>
          <a:xfrm rot="0">
            <a:off x="10060108" y="3316564"/>
            <a:ext cx="7199192" cy="366395"/>
          </a:xfrm>
          <a:prstGeom prst="rect">
            <a:avLst/>
          </a:prstGeom>
        </p:spPr>
        <p:txBody>
          <a:bodyPr anchor="t" rtlCol="false" tIns="0" lIns="0" bIns="0" rIns="0">
            <a:spAutoFit/>
          </a:bodyPr>
          <a:lstStyle/>
          <a:p>
            <a:pPr algn="ctr">
              <a:lnSpc>
                <a:spcPts val="2799"/>
              </a:lnSpc>
            </a:pPr>
            <a:r>
              <a:rPr lang="en-US" sz="2799" b="true">
                <a:solidFill>
                  <a:srgbClr val="000000"/>
                </a:solidFill>
                <a:latin typeface="Aileron Bold"/>
                <a:ea typeface="Aileron Bold"/>
                <a:cs typeface="Aileron Bold"/>
                <a:sym typeface="Aileron Bold"/>
              </a:rPr>
              <a:t>Consumption  Table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ACE"/>
        </a:solidFill>
      </p:bgPr>
    </p:bg>
    <p:spTree>
      <p:nvGrpSpPr>
        <p:cNvPr id="1" name=""/>
        <p:cNvGrpSpPr/>
        <p:nvPr/>
      </p:nvGrpSpPr>
      <p:grpSpPr>
        <a:xfrm>
          <a:off x="0" y="0"/>
          <a:ext cx="0" cy="0"/>
          <a:chOff x="0" y="0"/>
          <a:chExt cx="0" cy="0"/>
        </a:xfrm>
      </p:grpSpPr>
      <p:sp>
        <p:nvSpPr>
          <p:cNvPr name="Freeform 2" id="2"/>
          <p:cNvSpPr/>
          <p:nvPr/>
        </p:nvSpPr>
        <p:spPr>
          <a:xfrm flipH="false" flipV="false" rot="0">
            <a:off x="16974469" y="8366021"/>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2"/>
            <a:stretch>
              <a:fillRect l="0" t="0" r="0" b="0"/>
            </a:stretch>
          </a:blipFill>
        </p:spPr>
      </p:sp>
      <p:grpSp>
        <p:nvGrpSpPr>
          <p:cNvPr name="Group 3" id="3"/>
          <p:cNvGrpSpPr/>
          <p:nvPr/>
        </p:nvGrpSpPr>
        <p:grpSpPr>
          <a:xfrm rot="0">
            <a:off x="0" y="0"/>
            <a:ext cx="3393889" cy="923982"/>
            <a:chOff x="0" y="0"/>
            <a:chExt cx="4525185" cy="1231976"/>
          </a:xfrm>
        </p:grpSpPr>
        <p:sp>
          <p:nvSpPr>
            <p:cNvPr name="Freeform 4" id="4"/>
            <p:cNvSpPr/>
            <p:nvPr/>
          </p:nvSpPr>
          <p:spPr>
            <a:xfrm flipH="false" flipV="false" rot="0">
              <a:off x="0" y="0"/>
              <a:ext cx="1164910" cy="1231976"/>
            </a:xfrm>
            <a:custGeom>
              <a:avLst/>
              <a:gdLst/>
              <a:ahLst/>
              <a:cxnLst/>
              <a:rect r="r" b="b" t="t" l="l"/>
              <a:pathLst>
                <a:path h="1231976" w="1164910">
                  <a:moveTo>
                    <a:pt x="0" y="0"/>
                  </a:moveTo>
                  <a:lnTo>
                    <a:pt x="1164910" y="0"/>
                  </a:lnTo>
                  <a:lnTo>
                    <a:pt x="1164910" y="1231976"/>
                  </a:lnTo>
                  <a:lnTo>
                    <a:pt x="0" y="12319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348473" y="335435"/>
              <a:ext cx="3176712" cy="472052"/>
            </a:xfrm>
            <a:prstGeom prst="rect">
              <a:avLst/>
            </a:prstGeom>
          </p:spPr>
          <p:txBody>
            <a:bodyPr anchor="t" rtlCol="false" tIns="0" lIns="0" bIns="0" rIns="0">
              <a:spAutoFit/>
            </a:bodyPr>
            <a:lstStyle/>
            <a:p>
              <a:pPr algn="l">
                <a:lnSpc>
                  <a:spcPts val="2529"/>
                </a:lnSpc>
              </a:pPr>
              <a:r>
                <a:rPr lang="en-US" sz="2529" b="true">
                  <a:solidFill>
                    <a:srgbClr val="000000"/>
                  </a:solidFill>
                  <a:latin typeface="Aileron Bold"/>
                  <a:ea typeface="Aileron Bold"/>
                  <a:cs typeface="Aileron Bold"/>
                  <a:sym typeface="Aileron Bold"/>
                </a:rPr>
                <a:t>Power Group</a:t>
              </a:r>
            </a:p>
          </p:txBody>
        </p:sp>
      </p:grpSp>
      <p:sp>
        <p:nvSpPr>
          <p:cNvPr name="Freeform 6" id="6"/>
          <p:cNvSpPr/>
          <p:nvPr/>
        </p:nvSpPr>
        <p:spPr>
          <a:xfrm flipH="false" flipV="false" rot="0">
            <a:off x="-2226809" y="8366021"/>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5"/>
            <a:stretch>
              <a:fillRect l="0" t="0" r="0" b="0"/>
            </a:stretch>
          </a:blipFill>
        </p:spPr>
      </p:sp>
      <p:sp>
        <p:nvSpPr>
          <p:cNvPr name="Freeform 7" id="7"/>
          <p:cNvSpPr/>
          <p:nvPr/>
        </p:nvSpPr>
        <p:spPr>
          <a:xfrm flipH="false" flipV="false" rot="0">
            <a:off x="16250314" y="0"/>
            <a:ext cx="2017973" cy="1480643"/>
          </a:xfrm>
          <a:custGeom>
            <a:avLst/>
            <a:gdLst/>
            <a:ahLst/>
            <a:cxnLst/>
            <a:rect r="r" b="b" t="t" l="l"/>
            <a:pathLst>
              <a:path h="1480643" w="2017973">
                <a:moveTo>
                  <a:pt x="0" y="0"/>
                </a:moveTo>
                <a:lnTo>
                  <a:pt x="2017972" y="0"/>
                </a:lnTo>
                <a:lnTo>
                  <a:pt x="2017972" y="1480643"/>
                </a:lnTo>
                <a:lnTo>
                  <a:pt x="0" y="14806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646236" y="2131925"/>
            <a:ext cx="11032808" cy="7399059"/>
          </a:xfrm>
          <a:custGeom>
            <a:avLst/>
            <a:gdLst/>
            <a:ahLst/>
            <a:cxnLst/>
            <a:rect r="r" b="b" t="t" l="l"/>
            <a:pathLst>
              <a:path h="7399059" w="11032808">
                <a:moveTo>
                  <a:pt x="0" y="0"/>
                </a:moveTo>
                <a:lnTo>
                  <a:pt x="11032808" y="0"/>
                </a:lnTo>
                <a:lnTo>
                  <a:pt x="11032808" y="7399059"/>
                </a:lnTo>
                <a:lnTo>
                  <a:pt x="0" y="7399059"/>
                </a:lnTo>
                <a:lnTo>
                  <a:pt x="0" y="0"/>
                </a:lnTo>
                <a:close/>
              </a:path>
            </a:pathLst>
          </a:custGeom>
          <a:blipFill>
            <a:blip r:embed="rId8"/>
            <a:stretch>
              <a:fillRect l="-2097" t="0" r="-2097" b="-1016"/>
            </a:stretch>
          </a:blipFill>
        </p:spPr>
      </p:sp>
      <p:sp>
        <p:nvSpPr>
          <p:cNvPr name="TextBox 9" id="9"/>
          <p:cNvSpPr txBox="true"/>
          <p:nvPr/>
        </p:nvSpPr>
        <p:spPr>
          <a:xfrm rot="0">
            <a:off x="5686157" y="854621"/>
            <a:ext cx="6878266" cy="899712"/>
          </a:xfrm>
          <a:prstGeom prst="rect">
            <a:avLst/>
          </a:prstGeom>
        </p:spPr>
        <p:txBody>
          <a:bodyPr anchor="t" rtlCol="false" tIns="0" lIns="0" bIns="0" rIns="0">
            <a:spAutoFit/>
          </a:bodyPr>
          <a:lstStyle/>
          <a:p>
            <a:pPr algn="ctr">
              <a:lnSpc>
                <a:spcPts val="6653"/>
              </a:lnSpc>
            </a:pPr>
            <a:r>
              <a:rPr lang="en-US" sz="6653" b="true">
                <a:solidFill>
                  <a:srgbClr val="000000"/>
                </a:solidFill>
                <a:latin typeface="Raleway Bold"/>
                <a:ea typeface="Raleway Bold"/>
                <a:cs typeface="Raleway Bold"/>
                <a:sym typeface="Raleway Bold"/>
              </a:rPr>
              <a:t>ER Diagram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ACE"/>
        </a:solidFill>
      </p:bgPr>
    </p:bg>
    <p:spTree>
      <p:nvGrpSpPr>
        <p:cNvPr id="1" name=""/>
        <p:cNvGrpSpPr/>
        <p:nvPr/>
      </p:nvGrpSpPr>
      <p:grpSpPr>
        <a:xfrm>
          <a:off x="0" y="0"/>
          <a:ext cx="0" cy="0"/>
          <a:chOff x="0" y="0"/>
          <a:chExt cx="0" cy="0"/>
        </a:xfrm>
      </p:grpSpPr>
      <p:sp>
        <p:nvSpPr>
          <p:cNvPr name="Freeform 2" id="2"/>
          <p:cNvSpPr/>
          <p:nvPr/>
        </p:nvSpPr>
        <p:spPr>
          <a:xfrm flipH="true" flipV="false" rot="0">
            <a:off x="913395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96067" y="8003096"/>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4"/>
            <a:stretch>
              <a:fillRect l="0" t="0" r="0" b="0"/>
            </a:stretch>
          </a:blipFill>
        </p:spPr>
      </p:sp>
      <p:sp>
        <p:nvSpPr>
          <p:cNvPr name="Freeform 4" id="4"/>
          <p:cNvSpPr/>
          <p:nvPr/>
        </p:nvSpPr>
        <p:spPr>
          <a:xfrm flipH="true" flipV="false" rot="0">
            <a:off x="14157157" y="9241064"/>
            <a:ext cx="5223591" cy="1177682"/>
          </a:xfrm>
          <a:custGeom>
            <a:avLst/>
            <a:gdLst/>
            <a:ahLst/>
            <a:cxnLst/>
            <a:rect r="r" b="b" t="t" l="l"/>
            <a:pathLst>
              <a:path h="1177682" w="5223591">
                <a:moveTo>
                  <a:pt x="5223591" y="0"/>
                </a:moveTo>
                <a:lnTo>
                  <a:pt x="0" y="0"/>
                </a:lnTo>
                <a:lnTo>
                  <a:pt x="0" y="1177682"/>
                </a:lnTo>
                <a:lnTo>
                  <a:pt x="5223591" y="1177682"/>
                </a:lnTo>
                <a:lnTo>
                  <a:pt x="522359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361220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87208" y="8088821"/>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5"/>
            <a:stretch>
              <a:fillRect l="0" t="0" r="0" b="0"/>
            </a:stretch>
          </a:blipFill>
        </p:spPr>
      </p:sp>
      <p:sp>
        <p:nvSpPr>
          <p:cNvPr name="Freeform 7" id="7"/>
          <p:cNvSpPr/>
          <p:nvPr/>
        </p:nvSpPr>
        <p:spPr>
          <a:xfrm flipH="true" flipV="false" rot="0">
            <a:off x="-423736"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7355396" y="9201150"/>
            <a:ext cx="2052308" cy="1160446"/>
          </a:xfrm>
          <a:custGeom>
            <a:avLst/>
            <a:gdLst/>
            <a:ahLst/>
            <a:cxnLst/>
            <a:rect r="r" b="b" t="t" l="l"/>
            <a:pathLst>
              <a:path h="1160446" w="2052308">
                <a:moveTo>
                  <a:pt x="0" y="0"/>
                </a:moveTo>
                <a:lnTo>
                  <a:pt x="2052309" y="0"/>
                </a:lnTo>
                <a:lnTo>
                  <a:pt x="2052309" y="1160446"/>
                </a:lnTo>
                <a:lnTo>
                  <a:pt x="0" y="1160446"/>
                </a:lnTo>
                <a:lnTo>
                  <a:pt x="0" y="0"/>
                </a:lnTo>
                <a:close/>
              </a:path>
            </a:pathLst>
          </a:custGeom>
          <a:blipFill>
            <a:blip r:embed="rId6"/>
            <a:stretch>
              <a:fillRect l="0" t="0" r="0" b="0"/>
            </a:stretch>
          </a:blipFill>
        </p:spPr>
      </p:sp>
      <p:sp>
        <p:nvSpPr>
          <p:cNvPr name="Freeform 9" id="9"/>
          <p:cNvSpPr/>
          <p:nvPr/>
        </p:nvSpPr>
        <p:spPr>
          <a:xfrm flipH="false" flipV="false" rot="0">
            <a:off x="4446908" y="8915654"/>
            <a:ext cx="1886398" cy="1417367"/>
          </a:xfrm>
          <a:custGeom>
            <a:avLst/>
            <a:gdLst/>
            <a:ahLst/>
            <a:cxnLst/>
            <a:rect r="r" b="b" t="t" l="l"/>
            <a:pathLst>
              <a:path h="1417367" w="1886398">
                <a:moveTo>
                  <a:pt x="0" y="0"/>
                </a:moveTo>
                <a:lnTo>
                  <a:pt x="1886397" y="0"/>
                </a:lnTo>
                <a:lnTo>
                  <a:pt x="1886397" y="1417367"/>
                </a:lnTo>
                <a:lnTo>
                  <a:pt x="0" y="14173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9788002"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3351647"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6768953" y="59434"/>
            <a:ext cx="1519047" cy="1114567"/>
          </a:xfrm>
          <a:custGeom>
            <a:avLst/>
            <a:gdLst/>
            <a:ahLst/>
            <a:cxnLst/>
            <a:rect r="r" b="b" t="t" l="l"/>
            <a:pathLst>
              <a:path h="1114567" w="1519047">
                <a:moveTo>
                  <a:pt x="0" y="0"/>
                </a:moveTo>
                <a:lnTo>
                  <a:pt x="1519047" y="0"/>
                </a:lnTo>
                <a:lnTo>
                  <a:pt x="1519047" y="1114568"/>
                </a:lnTo>
                <a:lnTo>
                  <a:pt x="0" y="11145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3" id="13"/>
          <p:cNvGrpSpPr/>
          <p:nvPr/>
        </p:nvGrpSpPr>
        <p:grpSpPr>
          <a:xfrm rot="0">
            <a:off x="0" y="0"/>
            <a:ext cx="3393889" cy="923982"/>
            <a:chOff x="0" y="0"/>
            <a:chExt cx="4525185" cy="1231976"/>
          </a:xfrm>
        </p:grpSpPr>
        <p:sp>
          <p:nvSpPr>
            <p:cNvPr name="Freeform 14" id="14"/>
            <p:cNvSpPr/>
            <p:nvPr/>
          </p:nvSpPr>
          <p:spPr>
            <a:xfrm flipH="false" flipV="false" rot="0">
              <a:off x="0" y="0"/>
              <a:ext cx="1164910" cy="1231976"/>
            </a:xfrm>
            <a:custGeom>
              <a:avLst/>
              <a:gdLst/>
              <a:ahLst/>
              <a:cxnLst/>
              <a:rect r="r" b="b" t="t" l="l"/>
              <a:pathLst>
                <a:path h="1231976" w="1164910">
                  <a:moveTo>
                    <a:pt x="0" y="0"/>
                  </a:moveTo>
                  <a:lnTo>
                    <a:pt x="1164910" y="0"/>
                  </a:lnTo>
                  <a:lnTo>
                    <a:pt x="1164910" y="1231976"/>
                  </a:lnTo>
                  <a:lnTo>
                    <a:pt x="0" y="12319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1348473" y="335435"/>
              <a:ext cx="3176712" cy="472052"/>
            </a:xfrm>
            <a:prstGeom prst="rect">
              <a:avLst/>
            </a:prstGeom>
          </p:spPr>
          <p:txBody>
            <a:bodyPr anchor="t" rtlCol="false" tIns="0" lIns="0" bIns="0" rIns="0">
              <a:spAutoFit/>
            </a:bodyPr>
            <a:lstStyle/>
            <a:p>
              <a:pPr algn="l">
                <a:lnSpc>
                  <a:spcPts val="2529"/>
                </a:lnSpc>
              </a:pPr>
              <a:r>
                <a:rPr lang="en-US" sz="2529" b="true">
                  <a:solidFill>
                    <a:srgbClr val="000000"/>
                  </a:solidFill>
                  <a:latin typeface="Aileron Bold"/>
                  <a:ea typeface="Aileron Bold"/>
                  <a:cs typeface="Aileron Bold"/>
                  <a:sym typeface="Aileron Bold"/>
                </a:rPr>
                <a:t>Power Group</a:t>
              </a:r>
            </a:p>
          </p:txBody>
        </p:sp>
      </p:grpSp>
      <p:sp>
        <p:nvSpPr>
          <p:cNvPr name="TextBox 16" id="16"/>
          <p:cNvSpPr txBox="true"/>
          <p:nvPr/>
        </p:nvSpPr>
        <p:spPr>
          <a:xfrm rot="0">
            <a:off x="2056936" y="2392655"/>
            <a:ext cx="13121331" cy="5781927"/>
          </a:xfrm>
          <a:prstGeom prst="rect">
            <a:avLst/>
          </a:prstGeom>
        </p:spPr>
        <p:txBody>
          <a:bodyPr anchor="t" rtlCol="false" tIns="0" lIns="0" bIns="0" rIns="0">
            <a:spAutoFit/>
          </a:bodyPr>
          <a:lstStyle/>
          <a:p>
            <a:pPr algn="just">
              <a:lnSpc>
                <a:spcPts val="4641"/>
              </a:lnSpc>
            </a:pPr>
            <a:r>
              <a:rPr lang="en-US" sz="2994">
                <a:solidFill>
                  <a:srgbClr val="000000"/>
                </a:solidFill>
                <a:latin typeface="Aileron"/>
                <a:ea typeface="Aileron"/>
                <a:cs typeface="Aileron"/>
                <a:sym typeface="Aileron"/>
              </a:rPr>
              <a:t>Global energy consumption, economic growth, population expansion, and environmental impact are strongly interconnected. Countries differ significantly in how they produce and consume energy, generate greenhouse gas emissions, and grow their economies over time. Understanding these relationships is essential for sustainable development and policy planning.</a:t>
            </a:r>
          </a:p>
          <a:p>
            <a:pPr algn="just">
              <a:lnSpc>
                <a:spcPts val="4641"/>
              </a:lnSpc>
            </a:pPr>
          </a:p>
          <a:p>
            <a:pPr algn="just">
              <a:lnSpc>
                <a:spcPts val="4641"/>
              </a:lnSpc>
            </a:pPr>
            <a:r>
              <a:rPr lang="en-US" sz="2994">
                <a:solidFill>
                  <a:srgbClr val="000000"/>
                </a:solidFill>
                <a:latin typeface="Aileron"/>
                <a:ea typeface="Aileron"/>
                <a:cs typeface="Aileron"/>
                <a:sym typeface="Aileron"/>
              </a:rPr>
              <a:t>The purpose of this SQL project is to design and query a relational database that enables systematic analysis of global emissions, energy production, energy consumption, GDP, and population across countries and years.</a:t>
            </a:r>
          </a:p>
        </p:txBody>
      </p:sp>
      <p:sp>
        <p:nvSpPr>
          <p:cNvPr name="Freeform 17" id="17"/>
          <p:cNvSpPr/>
          <p:nvPr/>
        </p:nvSpPr>
        <p:spPr>
          <a:xfrm flipH="false" flipV="false" rot="0">
            <a:off x="11823984" y="461991"/>
            <a:ext cx="6464016" cy="9958079"/>
          </a:xfrm>
          <a:custGeom>
            <a:avLst/>
            <a:gdLst/>
            <a:ahLst/>
            <a:cxnLst/>
            <a:rect r="r" b="b" t="t" l="l"/>
            <a:pathLst>
              <a:path h="9958079" w="6464016">
                <a:moveTo>
                  <a:pt x="0" y="0"/>
                </a:moveTo>
                <a:lnTo>
                  <a:pt x="6464016" y="0"/>
                </a:lnTo>
                <a:lnTo>
                  <a:pt x="6464016" y="9958079"/>
                </a:lnTo>
                <a:lnTo>
                  <a:pt x="0" y="9958079"/>
                </a:lnTo>
                <a:lnTo>
                  <a:pt x="0" y="0"/>
                </a:lnTo>
                <a:close/>
              </a:path>
            </a:pathLst>
          </a:custGeom>
          <a:blipFill>
            <a:blip r:embed="rId13">
              <a:alphaModFix amt="9999"/>
              <a:extLst>
                <a:ext uri="{96DAC541-7B7A-43D3-8B79-37D633B846F1}">
                  <asvg:svgBlip xmlns:asvg="http://schemas.microsoft.com/office/drawing/2016/SVG/main" r:embed="rId14"/>
                </a:ext>
              </a:extLst>
            </a:blip>
            <a:stretch>
              <a:fillRect l="0" t="0" r="0" b="0"/>
            </a:stretch>
          </a:blipFill>
        </p:spPr>
      </p:sp>
      <p:sp>
        <p:nvSpPr>
          <p:cNvPr name="TextBox 18" id="18"/>
          <p:cNvSpPr txBox="true"/>
          <p:nvPr/>
        </p:nvSpPr>
        <p:spPr>
          <a:xfrm rot="0">
            <a:off x="4446908" y="1038282"/>
            <a:ext cx="8904739" cy="915394"/>
          </a:xfrm>
          <a:prstGeom prst="rect">
            <a:avLst/>
          </a:prstGeom>
        </p:spPr>
        <p:txBody>
          <a:bodyPr anchor="t" rtlCol="false" tIns="0" lIns="0" bIns="0" rIns="0">
            <a:spAutoFit/>
          </a:bodyPr>
          <a:lstStyle/>
          <a:p>
            <a:pPr algn="ctr">
              <a:lnSpc>
                <a:spcPts val="6789"/>
              </a:lnSpc>
            </a:pPr>
            <a:r>
              <a:rPr lang="en-US" b="true" sz="6789" i="true">
                <a:solidFill>
                  <a:srgbClr val="000000"/>
                </a:solidFill>
                <a:latin typeface="Raleway Bold Italics"/>
                <a:ea typeface="Raleway Bold Italics"/>
                <a:cs typeface="Raleway Bold Italics"/>
                <a:sym typeface="Raleway Bold Italics"/>
              </a:rPr>
              <a:t>Problem Statement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ACE"/>
        </a:solidFill>
      </p:bgPr>
    </p:bg>
    <p:spTree>
      <p:nvGrpSpPr>
        <p:cNvPr id="1" name=""/>
        <p:cNvGrpSpPr/>
        <p:nvPr/>
      </p:nvGrpSpPr>
      <p:grpSpPr>
        <a:xfrm>
          <a:off x="0" y="0"/>
          <a:ext cx="0" cy="0"/>
          <a:chOff x="0" y="0"/>
          <a:chExt cx="0" cy="0"/>
        </a:xfrm>
      </p:grpSpPr>
      <p:sp>
        <p:nvSpPr>
          <p:cNvPr name="Freeform 2" id="2"/>
          <p:cNvSpPr/>
          <p:nvPr/>
        </p:nvSpPr>
        <p:spPr>
          <a:xfrm flipH="true" flipV="false" rot="0">
            <a:off x="913395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96067" y="8003096"/>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4"/>
            <a:stretch>
              <a:fillRect l="0" t="0" r="0" b="0"/>
            </a:stretch>
          </a:blipFill>
        </p:spPr>
      </p:sp>
      <p:sp>
        <p:nvSpPr>
          <p:cNvPr name="Freeform 4" id="4"/>
          <p:cNvSpPr/>
          <p:nvPr/>
        </p:nvSpPr>
        <p:spPr>
          <a:xfrm flipH="true" flipV="false" rot="0">
            <a:off x="14157157" y="9241064"/>
            <a:ext cx="5223591" cy="1177682"/>
          </a:xfrm>
          <a:custGeom>
            <a:avLst/>
            <a:gdLst/>
            <a:ahLst/>
            <a:cxnLst/>
            <a:rect r="r" b="b" t="t" l="l"/>
            <a:pathLst>
              <a:path h="1177682" w="5223591">
                <a:moveTo>
                  <a:pt x="5223591" y="0"/>
                </a:moveTo>
                <a:lnTo>
                  <a:pt x="0" y="0"/>
                </a:lnTo>
                <a:lnTo>
                  <a:pt x="0" y="1177682"/>
                </a:lnTo>
                <a:lnTo>
                  <a:pt x="5223591" y="1177682"/>
                </a:lnTo>
                <a:lnTo>
                  <a:pt x="522359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361220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87208" y="8088821"/>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5"/>
            <a:stretch>
              <a:fillRect l="0" t="0" r="0" b="0"/>
            </a:stretch>
          </a:blipFill>
        </p:spPr>
      </p:sp>
      <p:sp>
        <p:nvSpPr>
          <p:cNvPr name="Freeform 7" id="7"/>
          <p:cNvSpPr/>
          <p:nvPr/>
        </p:nvSpPr>
        <p:spPr>
          <a:xfrm flipH="true" flipV="false" rot="0">
            <a:off x="-423736"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7355396" y="9201150"/>
            <a:ext cx="2052308" cy="1160446"/>
          </a:xfrm>
          <a:custGeom>
            <a:avLst/>
            <a:gdLst/>
            <a:ahLst/>
            <a:cxnLst/>
            <a:rect r="r" b="b" t="t" l="l"/>
            <a:pathLst>
              <a:path h="1160446" w="2052308">
                <a:moveTo>
                  <a:pt x="0" y="0"/>
                </a:moveTo>
                <a:lnTo>
                  <a:pt x="2052309" y="0"/>
                </a:lnTo>
                <a:lnTo>
                  <a:pt x="2052309" y="1160446"/>
                </a:lnTo>
                <a:lnTo>
                  <a:pt x="0" y="1160446"/>
                </a:lnTo>
                <a:lnTo>
                  <a:pt x="0" y="0"/>
                </a:lnTo>
                <a:close/>
              </a:path>
            </a:pathLst>
          </a:custGeom>
          <a:blipFill>
            <a:blip r:embed="rId6"/>
            <a:stretch>
              <a:fillRect l="0" t="0" r="0" b="0"/>
            </a:stretch>
          </a:blipFill>
        </p:spPr>
      </p:sp>
      <p:sp>
        <p:nvSpPr>
          <p:cNvPr name="Freeform 9" id="9"/>
          <p:cNvSpPr/>
          <p:nvPr/>
        </p:nvSpPr>
        <p:spPr>
          <a:xfrm flipH="false" flipV="false" rot="0">
            <a:off x="4446908" y="8915654"/>
            <a:ext cx="1886398" cy="1417367"/>
          </a:xfrm>
          <a:custGeom>
            <a:avLst/>
            <a:gdLst/>
            <a:ahLst/>
            <a:cxnLst/>
            <a:rect r="r" b="b" t="t" l="l"/>
            <a:pathLst>
              <a:path h="1417367" w="1886398">
                <a:moveTo>
                  <a:pt x="0" y="0"/>
                </a:moveTo>
                <a:lnTo>
                  <a:pt x="1886397" y="0"/>
                </a:lnTo>
                <a:lnTo>
                  <a:pt x="1886397" y="1417367"/>
                </a:lnTo>
                <a:lnTo>
                  <a:pt x="0" y="14173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9788002"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3351647"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6381597" y="0"/>
            <a:ext cx="1906403" cy="1398781"/>
          </a:xfrm>
          <a:custGeom>
            <a:avLst/>
            <a:gdLst/>
            <a:ahLst/>
            <a:cxnLst/>
            <a:rect r="r" b="b" t="t" l="l"/>
            <a:pathLst>
              <a:path h="1398781" w="1906403">
                <a:moveTo>
                  <a:pt x="0" y="0"/>
                </a:moveTo>
                <a:lnTo>
                  <a:pt x="1906403" y="0"/>
                </a:lnTo>
                <a:lnTo>
                  <a:pt x="1906403" y="1398781"/>
                </a:lnTo>
                <a:lnTo>
                  <a:pt x="0" y="13987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3" id="13"/>
          <p:cNvGrpSpPr/>
          <p:nvPr/>
        </p:nvGrpSpPr>
        <p:grpSpPr>
          <a:xfrm rot="0">
            <a:off x="0" y="0"/>
            <a:ext cx="3393889" cy="923982"/>
            <a:chOff x="0" y="0"/>
            <a:chExt cx="4525185" cy="1231976"/>
          </a:xfrm>
        </p:grpSpPr>
        <p:sp>
          <p:nvSpPr>
            <p:cNvPr name="Freeform 14" id="14"/>
            <p:cNvSpPr/>
            <p:nvPr/>
          </p:nvSpPr>
          <p:spPr>
            <a:xfrm flipH="false" flipV="false" rot="0">
              <a:off x="0" y="0"/>
              <a:ext cx="1164910" cy="1231976"/>
            </a:xfrm>
            <a:custGeom>
              <a:avLst/>
              <a:gdLst/>
              <a:ahLst/>
              <a:cxnLst/>
              <a:rect r="r" b="b" t="t" l="l"/>
              <a:pathLst>
                <a:path h="1231976" w="1164910">
                  <a:moveTo>
                    <a:pt x="0" y="0"/>
                  </a:moveTo>
                  <a:lnTo>
                    <a:pt x="1164910" y="0"/>
                  </a:lnTo>
                  <a:lnTo>
                    <a:pt x="1164910" y="1231976"/>
                  </a:lnTo>
                  <a:lnTo>
                    <a:pt x="0" y="12319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1348473" y="335435"/>
              <a:ext cx="3176712" cy="472052"/>
            </a:xfrm>
            <a:prstGeom prst="rect">
              <a:avLst/>
            </a:prstGeom>
          </p:spPr>
          <p:txBody>
            <a:bodyPr anchor="t" rtlCol="false" tIns="0" lIns="0" bIns="0" rIns="0">
              <a:spAutoFit/>
            </a:bodyPr>
            <a:lstStyle/>
            <a:p>
              <a:pPr algn="l">
                <a:lnSpc>
                  <a:spcPts val="2529"/>
                </a:lnSpc>
              </a:pPr>
              <a:r>
                <a:rPr lang="en-US" sz="2529" b="true">
                  <a:solidFill>
                    <a:srgbClr val="000000"/>
                  </a:solidFill>
                  <a:latin typeface="Aileron Bold"/>
                  <a:ea typeface="Aileron Bold"/>
                  <a:cs typeface="Aileron Bold"/>
                  <a:sym typeface="Aileron Bold"/>
                </a:rPr>
                <a:t>Power Group</a:t>
              </a:r>
            </a:p>
          </p:txBody>
        </p:sp>
      </p:grpSp>
      <p:sp>
        <p:nvSpPr>
          <p:cNvPr name="Freeform 16" id="16"/>
          <p:cNvSpPr/>
          <p:nvPr/>
        </p:nvSpPr>
        <p:spPr>
          <a:xfrm flipH="false" flipV="false" rot="0">
            <a:off x="2043466" y="2906096"/>
            <a:ext cx="7667612" cy="3673227"/>
          </a:xfrm>
          <a:custGeom>
            <a:avLst/>
            <a:gdLst/>
            <a:ahLst/>
            <a:cxnLst/>
            <a:rect r="r" b="b" t="t" l="l"/>
            <a:pathLst>
              <a:path h="3673227" w="7667612">
                <a:moveTo>
                  <a:pt x="0" y="0"/>
                </a:moveTo>
                <a:lnTo>
                  <a:pt x="7667612" y="0"/>
                </a:lnTo>
                <a:lnTo>
                  <a:pt x="7667612" y="3673228"/>
                </a:lnTo>
                <a:lnTo>
                  <a:pt x="0" y="3673228"/>
                </a:lnTo>
                <a:lnTo>
                  <a:pt x="0" y="0"/>
                </a:lnTo>
                <a:close/>
              </a:path>
            </a:pathLst>
          </a:custGeom>
          <a:blipFill>
            <a:blip r:embed="rId13"/>
            <a:stretch>
              <a:fillRect l="0" t="0" r="0" b="0"/>
            </a:stretch>
          </a:blipFill>
        </p:spPr>
      </p:sp>
      <p:sp>
        <p:nvSpPr>
          <p:cNvPr name="Freeform 17" id="17"/>
          <p:cNvSpPr/>
          <p:nvPr/>
        </p:nvSpPr>
        <p:spPr>
          <a:xfrm flipH="false" flipV="false" rot="0">
            <a:off x="10324872" y="4506401"/>
            <a:ext cx="4953752" cy="4145844"/>
          </a:xfrm>
          <a:custGeom>
            <a:avLst/>
            <a:gdLst/>
            <a:ahLst/>
            <a:cxnLst/>
            <a:rect r="r" b="b" t="t" l="l"/>
            <a:pathLst>
              <a:path h="4145844" w="4953752">
                <a:moveTo>
                  <a:pt x="0" y="0"/>
                </a:moveTo>
                <a:lnTo>
                  <a:pt x="4953752" y="0"/>
                </a:lnTo>
                <a:lnTo>
                  <a:pt x="4953752" y="4145845"/>
                </a:lnTo>
                <a:lnTo>
                  <a:pt x="0" y="4145845"/>
                </a:lnTo>
                <a:lnTo>
                  <a:pt x="0" y="0"/>
                </a:lnTo>
                <a:close/>
              </a:path>
            </a:pathLst>
          </a:custGeom>
          <a:blipFill>
            <a:blip r:embed="rId14"/>
            <a:stretch>
              <a:fillRect l="0" t="0" r="0" b="0"/>
            </a:stretch>
          </a:blipFill>
        </p:spPr>
      </p:sp>
      <p:sp>
        <p:nvSpPr>
          <p:cNvPr name="Freeform 18" id="18"/>
          <p:cNvSpPr/>
          <p:nvPr/>
        </p:nvSpPr>
        <p:spPr>
          <a:xfrm flipH="false" flipV="false" rot="0">
            <a:off x="6329712" y="6829967"/>
            <a:ext cx="2051370" cy="1835043"/>
          </a:xfrm>
          <a:custGeom>
            <a:avLst/>
            <a:gdLst/>
            <a:ahLst/>
            <a:cxnLst/>
            <a:rect r="r" b="b" t="t" l="l"/>
            <a:pathLst>
              <a:path h="1835043" w="2051370">
                <a:moveTo>
                  <a:pt x="0" y="0"/>
                </a:moveTo>
                <a:lnTo>
                  <a:pt x="2051369" y="0"/>
                </a:lnTo>
                <a:lnTo>
                  <a:pt x="2051369" y="1835044"/>
                </a:lnTo>
                <a:lnTo>
                  <a:pt x="0" y="183504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9" id="19"/>
          <p:cNvSpPr txBox="true"/>
          <p:nvPr/>
        </p:nvSpPr>
        <p:spPr>
          <a:xfrm rot="0">
            <a:off x="1696944" y="2035616"/>
            <a:ext cx="14095901" cy="718820"/>
          </a:xfrm>
          <a:prstGeom prst="rect">
            <a:avLst/>
          </a:prstGeom>
        </p:spPr>
        <p:txBody>
          <a:bodyPr anchor="t" rtlCol="false" tIns="0" lIns="0" bIns="0" rIns="0">
            <a:spAutoFit/>
          </a:bodyPr>
          <a:lstStyle/>
          <a:p>
            <a:pPr algn="l" marL="604519" indent="-302260" lvl="1">
              <a:lnSpc>
                <a:spcPts val="2799"/>
              </a:lnSpc>
              <a:buAutoNum type="arabicPeriod" startAt="1"/>
            </a:pPr>
            <a:r>
              <a:rPr lang="en-US" b="true" sz="2799">
                <a:solidFill>
                  <a:srgbClr val="000000"/>
                </a:solidFill>
                <a:latin typeface="Aileron Bold"/>
                <a:ea typeface="Aileron Bold"/>
                <a:cs typeface="Aileron Bold"/>
                <a:sym typeface="Aileron Bold"/>
              </a:rPr>
              <a:t>What is the total emission per country for the most recent year available?</a:t>
            </a:r>
          </a:p>
          <a:p>
            <a:pPr algn="l">
              <a:lnSpc>
                <a:spcPts val="2799"/>
              </a:lnSpc>
            </a:pPr>
          </a:p>
        </p:txBody>
      </p:sp>
      <p:sp>
        <p:nvSpPr>
          <p:cNvPr name="TextBox 20" id="20"/>
          <p:cNvSpPr txBox="true"/>
          <p:nvPr/>
        </p:nvSpPr>
        <p:spPr>
          <a:xfrm rot="0">
            <a:off x="1973934" y="1070461"/>
            <a:ext cx="7418636" cy="595338"/>
          </a:xfrm>
          <a:prstGeom prst="rect">
            <a:avLst/>
          </a:prstGeom>
        </p:spPr>
        <p:txBody>
          <a:bodyPr anchor="t" rtlCol="false" tIns="0" lIns="0" bIns="0" rIns="0">
            <a:spAutoFit/>
          </a:bodyPr>
          <a:lstStyle/>
          <a:p>
            <a:pPr algn="ctr">
              <a:lnSpc>
                <a:spcPts val="4986"/>
              </a:lnSpc>
            </a:pPr>
            <a:r>
              <a:rPr lang="en-US" b="true" sz="3561" i="true">
                <a:solidFill>
                  <a:srgbClr val="000000"/>
                </a:solidFill>
                <a:latin typeface="Canva Sans Bold Italics"/>
                <a:ea typeface="Canva Sans Bold Italics"/>
                <a:cs typeface="Canva Sans Bold Italics"/>
                <a:sym typeface="Canva Sans Bold Italics"/>
              </a:rPr>
              <a:t>Gener</a:t>
            </a:r>
            <a:r>
              <a:rPr lang="en-US" b="true" sz="3561" i="true">
                <a:solidFill>
                  <a:srgbClr val="000000"/>
                </a:solidFill>
                <a:latin typeface="Canva Sans Bold Italics"/>
                <a:ea typeface="Canva Sans Bold Italics"/>
                <a:cs typeface="Canva Sans Bold Italics"/>
                <a:sym typeface="Canva Sans Bold Italics"/>
              </a:rPr>
              <a:t>al &amp; Comparative Analysis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ACE"/>
        </a:solidFill>
      </p:bgPr>
    </p:bg>
    <p:spTree>
      <p:nvGrpSpPr>
        <p:cNvPr id="1" name=""/>
        <p:cNvGrpSpPr/>
        <p:nvPr/>
      </p:nvGrpSpPr>
      <p:grpSpPr>
        <a:xfrm>
          <a:off x="0" y="0"/>
          <a:ext cx="0" cy="0"/>
          <a:chOff x="0" y="0"/>
          <a:chExt cx="0" cy="0"/>
        </a:xfrm>
      </p:grpSpPr>
      <p:sp>
        <p:nvSpPr>
          <p:cNvPr name="Freeform 2" id="2"/>
          <p:cNvSpPr/>
          <p:nvPr/>
        </p:nvSpPr>
        <p:spPr>
          <a:xfrm flipH="true" flipV="false" rot="0">
            <a:off x="913395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96067" y="8003096"/>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4"/>
            <a:stretch>
              <a:fillRect l="0" t="0" r="0" b="0"/>
            </a:stretch>
          </a:blipFill>
        </p:spPr>
      </p:sp>
      <p:sp>
        <p:nvSpPr>
          <p:cNvPr name="Freeform 4" id="4"/>
          <p:cNvSpPr/>
          <p:nvPr/>
        </p:nvSpPr>
        <p:spPr>
          <a:xfrm flipH="true" flipV="false" rot="0">
            <a:off x="14157157" y="9241064"/>
            <a:ext cx="5223591" cy="1177682"/>
          </a:xfrm>
          <a:custGeom>
            <a:avLst/>
            <a:gdLst/>
            <a:ahLst/>
            <a:cxnLst/>
            <a:rect r="r" b="b" t="t" l="l"/>
            <a:pathLst>
              <a:path h="1177682" w="5223591">
                <a:moveTo>
                  <a:pt x="5223591" y="0"/>
                </a:moveTo>
                <a:lnTo>
                  <a:pt x="0" y="0"/>
                </a:lnTo>
                <a:lnTo>
                  <a:pt x="0" y="1177682"/>
                </a:lnTo>
                <a:lnTo>
                  <a:pt x="5223591" y="1177682"/>
                </a:lnTo>
                <a:lnTo>
                  <a:pt x="522359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361220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87208" y="8088821"/>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5"/>
            <a:stretch>
              <a:fillRect l="0" t="0" r="0" b="0"/>
            </a:stretch>
          </a:blipFill>
        </p:spPr>
      </p:sp>
      <p:sp>
        <p:nvSpPr>
          <p:cNvPr name="Freeform 7" id="7"/>
          <p:cNvSpPr/>
          <p:nvPr/>
        </p:nvSpPr>
        <p:spPr>
          <a:xfrm flipH="true" flipV="false" rot="0">
            <a:off x="-423736"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7355396" y="9201150"/>
            <a:ext cx="2052308" cy="1160446"/>
          </a:xfrm>
          <a:custGeom>
            <a:avLst/>
            <a:gdLst/>
            <a:ahLst/>
            <a:cxnLst/>
            <a:rect r="r" b="b" t="t" l="l"/>
            <a:pathLst>
              <a:path h="1160446" w="2052308">
                <a:moveTo>
                  <a:pt x="0" y="0"/>
                </a:moveTo>
                <a:lnTo>
                  <a:pt x="2052309" y="0"/>
                </a:lnTo>
                <a:lnTo>
                  <a:pt x="2052309" y="1160446"/>
                </a:lnTo>
                <a:lnTo>
                  <a:pt x="0" y="1160446"/>
                </a:lnTo>
                <a:lnTo>
                  <a:pt x="0" y="0"/>
                </a:lnTo>
                <a:close/>
              </a:path>
            </a:pathLst>
          </a:custGeom>
          <a:blipFill>
            <a:blip r:embed="rId6"/>
            <a:stretch>
              <a:fillRect l="0" t="0" r="0" b="0"/>
            </a:stretch>
          </a:blipFill>
        </p:spPr>
      </p:sp>
      <p:sp>
        <p:nvSpPr>
          <p:cNvPr name="Freeform 9" id="9"/>
          <p:cNvSpPr/>
          <p:nvPr/>
        </p:nvSpPr>
        <p:spPr>
          <a:xfrm flipH="false" flipV="false" rot="0">
            <a:off x="4446908" y="8915654"/>
            <a:ext cx="1886398" cy="1417367"/>
          </a:xfrm>
          <a:custGeom>
            <a:avLst/>
            <a:gdLst/>
            <a:ahLst/>
            <a:cxnLst/>
            <a:rect r="r" b="b" t="t" l="l"/>
            <a:pathLst>
              <a:path h="1417367" w="1886398">
                <a:moveTo>
                  <a:pt x="0" y="0"/>
                </a:moveTo>
                <a:lnTo>
                  <a:pt x="1886397" y="0"/>
                </a:lnTo>
                <a:lnTo>
                  <a:pt x="1886397" y="1417367"/>
                </a:lnTo>
                <a:lnTo>
                  <a:pt x="0" y="14173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9788002"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3351647"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6329520" y="0"/>
            <a:ext cx="1910714" cy="1401944"/>
          </a:xfrm>
          <a:custGeom>
            <a:avLst/>
            <a:gdLst/>
            <a:ahLst/>
            <a:cxnLst/>
            <a:rect r="r" b="b" t="t" l="l"/>
            <a:pathLst>
              <a:path h="1401944" w="1910714">
                <a:moveTo>
                  <a:pt x="0" y="0"/>
                </a:moveTo>
                <a:lnTo>
                  <a:pt x="1910714" y="0"/>
                </a:lnTo>
                <a:lnTo>
                  <a:pt x="1910714" y="1401944"/>
                </a:lnTo>
                <a:lnTo>
                  <a:pt x="0" y="14019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3" id="13"/>
          <p:cNvGrpSpPr/>
          <p:nvPr/>
        </p:nvGrpSpPr>
        <p:grpSpPr>
          <a:xfrm rot="0">
            <a:off x="0" y="0"/>
            <a:ext cx="3393889" cy="923982"/>
            <a:chOff x="0" y="0"/>
            <a:chExt cx="4525185" cy="1231976"/>
          </a:xfrm>
        </p:grpSpPr>
        <p:sp>
          <p:nvSpPr>
            <p:cNvPr name="Freeform 14" id="14"/>
            <p:cNvSpPr/>
            <p:nvPr/>
          </p:nvSpPr>
          <p:spPr>
            <a:xfrm flipH="false" flipV="false" rot="0">
              <a:off x="0" y="0"/>
              <a:ext cx="1164910" cy="1231976"/>
            </a:xfrm>
            <a:custGeom>
              <a:avLst/>
              <a:gdLst/>
              <a:ahLst/>
              <a:cxnLst/>
              <a:rect r="r" b="b" t="t" l="l"/>
              <a:pathLst>
                <a:path h="1231976" w="1164910">
                  <a:moveTo>
                    <a:pt x="0" y="0"/>
                  </a:moveTo>
                  <a:lnTo>
                    <a:pt x="1164910" y="0"/>
                  </a:lnTo>
                  <a:lnTo>
                    <a:pt x="1164910" y="1231976"/>
                  </a:lnTo>
                  <a:lnTo>
                    <a:pt x="0" y="12319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1348473" y="335435"/>
              <a:ext cx="3176712" cy="472052"/>
            </a:xfrm>
            <a:prstGeom prst="rect">
              <a:avLst/>
            </a:prstGeom>
          </p:spPr>
          <p:txBody>
            <a:bodyPr anchor="t" rtlCol="false" tIns="0" lIns="0" bIns="0" rIns="0">
              <a:spAutoFit/>
            </a:bodyPr>
            <a:lstStyle/>
            <a:p>
              <a:pPr algn="l">
                <a:lnSpc>
                  <a:spcPts val="2529"/>
                </a:lnSpc>
              </a:pPr>
              <a:r>
                <a:rPr lang="en-US" sz="2529" b="true">
                  <a:solidFill>
                    <a:srgbClr val="000000"/>
                  </a:solidFill>
                  <a:latin typeface="Aileron Bold"/>
                  <a:ea typeface="Aileron Bold"/>
                  <a:cs typeface="Aileron Bold"/>
                  <a:sym typeface="Aileron Bold"/>
                </a:rPr>
                <a:t>Power Group</a:t>
              </a:r>
            </a:p>
          </p:txBody>
        </p:sp>
      </p:grpSp>
      <p:sp>
        <p:nvSpPr>
          <p:cNvPr name="Freeform 16" id="16"/>
          <p:cNvSpPr/>
          <p:nvPr/>
        </p:nvSpPr>
        <p:spPr>
          <a:xfrm flipH="false" flipV="false" rot="0">
            <a:off x="2998476" y="2239539"/>
            <a:ext cx="4356920" cy="5129284"/>
          </a:xfrm>
          <a:custGeom>
            <a:avLst/>
            <a:gdLst/>
            <a:ahLst/>
            <a:cxnLst/>
            <a:rect r="r" b="b" t="t" l="l"/>
            <a:pathLst>
              <a:path h="5129284" w="4356920">
                <a:moveTo>
                  <a:pt x="0" y="0"/>
                </a:moveTo>
                <a:lnTo>
                  <a:pt x="4356920" y="0"/>
                </a:lnTo>
                <a:lnTo>
                  <a:pt x="4356920" y="5129284"/>
                </a:lnTo>
                <a:lnTo>
                  <a:pt x="0" y="5129284"/>
                </a:lnTo>
                <a:lnTo>
                  <a:pt x="0" y="0"/>
                </a:lnTo>
                <a:close/>
              </a:path>
            </a:pathLst>
          </a:custGeom>
          <a:blipFill>
            <a:blip r:embed="rId13"/>
            <a:stretch>
              <a:fillRect l="0" t="0" r="0" b="0"/>
            </a:stretch>
          </a:blipFill>
        </p:spPr>
      </p:sp>
      <p:sp>
        <p:nvSpPr>
          <p:cNvPr name="Freeform 17" id="17"/>
          <p:cNvSpPr/>
          <p:nvPr/>
        </p:nvSpPr>
        <p:spPr>
          <a:xfrm flipH="false" flipV="false" rot="0">
            <a:off x="10029079" y="3259308"/>
            <a:ext cx="6739874" cy="3962640"/>
          </a:xfrm>
          <a:custGeom>
            <a:avLst/>
            <a:gdLst/>
            <a:ahLst/>
            <a:cxnLst/>
            <a:rect r="r" b="b" t="t" l="l"/>
            <a:pathLst>
              <a:path h="3962640" w="6739874">
                <a:moveTo>
                  <a:pt x="0" y="0"/>
                </a:moveTo>
                <a:lnTo>
                  <a:pt x="6739874" y="0"/>
                </a:lnTo>
                <a:lnTo>
                  <a:pt x="6739874" y="3962639"/>
                </a:lnTo>
                <a:lnTo>
                  <a:pt x="0" y="3962639"/>
                </a:lnTo>
                <a:lnTo>
                  <a:pt x="0" y="0"/>
                </a:lnTo>
                <a:close/>
              </a:path>
            </a:pathLst>
          </a:custGeom>
          <a:blipFill>
            <a:blip r:embed="rId14"/>
            <a:stretch>
              <a:fillRect l="0" t="0" r="0" b="0"/>
            </a:stretch>
          </a:blipFill>
        </p:spPr>
      </p:sp>
      <p:sp>
        <p:nvSpPr>
          <p:cNvPr name="Freeform 18" id="18"/>
          <p:cNvSpPr/>
          <p:nvPr/>
        </p:nvSpPr>
        <p:spPr>
          <a:xfrm flipH="false" flipV="false" rot="0">
            <a:off x="4106408" y="5569740"/>
            <a:ext cx="5643741" cy="4114800"/>
          </a:xfrm>
          <a:custGeom>
            <a:avLst/>
            <a:gdLst/>
            <a:ahLst/>
            <a:cxnLst/>
            <a:rect r="r" b="b" t="t" l="l"/>
            <a:pathLst>
              <a:path h="4114800" w="5643741">
                <a:moveTo>
                  <a:pt x="0" y="0"/>
                </a:moveTo>
                <a:lnTo>
                  <a:pt x="5643741" y="0"/>
                </a:lnTo>
                <a:lnTo>
                  <a:pt x="5643741"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9" id="19"/>
          <p:cNvSpPr txBox="true"/>
          <p:nvPr/>
        </p:nvSpPr>
        <p:spPr>
          <a:xfrm rot="0">
            <a:off x="2186195" y="1459094"/>
            <a:ext cx="11477899" cy="366395"/>
          </a:xfrm>
          <a:prstGeom prst="rect">
            <a:avLst/>
          </a:prstGeom>
        </p:spPr>
        <p:txBody>
          <a:bodyPr anchor="t" rtlCol="false" tIns="0" lIns="0" bIns="0" rIns="0">
            <a:spAutoFit/>
          </a:bodyPr>
          <a:lstStyle/>
          <a:p>
            <a:pPr algn="l">
              <a:lnSpc>
                <a:spcPts val="2799"/>
              </a:lnSpc>
            </a:pPr>
            <a:r>
              <a:rPr lang="en-US" sz="2799" b="true">
                <a:solidFill>
                  <a:srgbClr val="000000"/>
                </a:solidFill>
                <a:latin typeface="Aileron Bold"/>
                <a:ea typeface="Aileron Bold"/>
                <a:cs typeface="Aileron Bold"/>
                <a:sym typeface="Aileron Bold"/>
              </a:rPr>
              <a:t>2. What are the top 5 countries by GDP in the most recent year?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ACE"/>
        </a:solidFill>
      </p:bgPr>
    </p:bg>
    <p:spTree>
      <p:nvGrpSpPr>
        <p:cNvPr id="1" name=""/>
        <p:cNvGrpSpPr/>
        <p:nvPr/>
      </p:nvGrpSpPr>
      <p:grpSpPr>
        <a:xfrm>
          <a:off x="0" y="0"/>
          <a:ext cx="0" cy="0"/>
          <a:chOff x="0" y="0"/>
          <a:chExt cx="0" cy="0"/>
        </a:xfrm>
      </p:grpSpPr>
      <p:sp>
        <p:nvSpPr>
          <p:cNvPr name="Freeform 2" id="2"/>
          <p:cNvSpPr/>
          <p:nvPr/>
        </p:nvSpPr>
        <p:spPr>
          <a:xfrm flipH="true" flipV="false" rot="0">
            <a:off x="913395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96067" y="8003096"/>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4"/>
            <a:stretch>
              <a:fillRect l="0" t="0" r="0" b="0"/>
            </a:stretch>
          </a:blipFill>
        </p:spPr>
      </p:sp>
      <p:sp>
        <p:nvSpPr>
          <p:cNvPr name="Freeform 4" id="4"/>
          <p:cNvSpPr/>
          <p:nvPr/>
        </p:nvSpPr>
        <p:spPr>
          <a:xfrm flipH="true" flipV="false" rot="0">
            <a:off x="14157157" y="9241064"/>
            <a:ext cx="5223591" cy="1177682"/>
          </a:xfrm>
          <a:custGeom>
            <a:avLst/>
            <a:gdLst/>
            <a:ahLst/>
            <a:cxnLst/>
            <a:rect r="r" b="b" t="t" l="l"/>
            <a:pathLst>
              <a:path h="1177682" w="5223591">
                <a:moveTo>
                  <a:pt x="5223591" y="0"/>
                </a:moveTo>
                <a:lnTo>
                  <a:pt x="0" y="0"/>
                </a:lnTo>
                <a:lnTo>
                  <a:pt x="0" y="1177682"/>
                </a:lnTo>
                <a:lnTo>
                  <a:pt x="5223591" y="1177682"/>
                </a:lnTo>
                <a:lnTo>
                  <a:pt x="522359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3612200"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60110" y="8232442"/>
            <a:ext cx="3577620" cy="2329925"/>
          </a:xfrm>
          <a:custGeom>
            <a:avLst/>
            <a:gdLst/>
            <a:ahLst/>
            <a:cxnLst/>
            <a:rect r="r" b="b" t="t" l="l"/>
            <a:pathLst>
              <a:path h="2329925" w="3577620">
                <a:moveTo>
                  <a:pt x="0" y="0"/>
                </a:moveTo>
                <a:lnTo>
                  <a:pt x="3577620" y="0"/>
                </a:lnTo>
                <a:lnTo>
                  <a:pt x="3577620" y="2329925"/>
                </a:lnTo>
                <a:lnTo>
                  <a:pt x="0" y="2329925"/>
                </a:lnTo>
                <a:lnTo>
                  <a:pt x="0" y="0"/>
                </a:lnTo>
                <a:close/>
              </a:path>
            </a:pathLst>
          </a:custGeom>
          <a:blipFill>
            <a:blip r:embed="rId5"/>
            <a:stretch>
              <a:fillRect l="0" t="0" r="0" b="0"/>
            </a:stretch>
          </a:blipFill>
        </p:spPr>
      </p:sp>
      <p:sp>
        <p:nvSpPr>
          <p:cNvPr name="Freeform 7" id="7"/>
          <p:cNvSpPr/>
          <p:nvPr/>
        </p:nvSpPr>
        <p:spPr>
          <a:xfrm flipH="true" flipV="false" rot="0">
            <a:off x="-423736" y="9397404"/>
            <a:ext cx="4530144" cy="1021342"/>
          </a:xfrm>
          <a:custGeom>
            <a:avLst/>
            <a:gdLst/>
            <a:ahLst/>
            <a:cxnLst/>
            <a:rect r="r" b="b" t="t" l="l"/>
            <a:pathLst>
              <a:path h="1021342" w="4530144">
                <a:moveTo>
                  <a:pt x="4530144" y="0"/>
                </a:moveTo>
                <a:lnTo>
                  <a:pt x="0" y="0"/>
                </a:lnTo>
                <a:lnTo>
                  <a:pt x="0" y="1021342"/>
                </a:lnTo>
                <a:lnTo>
                  <a:pt x="4530144" y="1021342"/>
                </a:lnTo>
                <a:lnTo>
                  <a:pt x="45301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7355396" y="9201150"/>
            <a:ext cx="2052308" cy="1160446"/>
          </a:xfrm>
          <a:custGeom>
            <a:avLst/>
            <a:gdLst/>
            <a:ahLst/>
            <a:cxnLst/>
            <a:rect r="r" b="b" t="t" l="l"/>
            <a:pathLst>
              <a:path h="1160446" w="2052308">
                <a:moveTo>
                  <a:pt x="0" y="0"/>
                </a:moveTo>
                <a:lnTo>
                  <a:pt x="2052309" y="0"/>
                </a:lnTo>
                <a:lnTo>
                  <a:pt x="2052309" y="1160446"/>
                </a:lnTo>
                <a:lnTo>
                  <a:pt x="0" y="1160446"/>
                </a:lnTo>
                <a:lnTo>
                  <a:pt x="0" y="0"/>
                </a:lnTo>
                <a:close/>
              </a:path>
            </a:pathLst>
          </a:custGeom>
          <a:blipFill>
            <a:blip r:embed="rId6"/>
            <a:stretch>
              <a:fillRect l="0" t="0" r="0" b="0"/>
            </a:stretch>
          </a:blipFill>
        </p:spPr>
      </p:sp>
      <p:sp>
        <p:nvSpPr>
          <p:cNvPr name="Freeform 9" id="9"/>
          <p:cNvSpPr/>
          <p:nvPr/>
        </p:nvSpPr>
        <p:spPr>
          <a:xfrm flipH="false" flipV="false" rot="0">
            <a:off x="4446908" y="8915654"/>
            <a:ext cx="1886398" cy="1417367"/>
          </a:xfrm>
          <a:custGeom>
            <a:avLst/>
            <a:gdLst/>
            <a:ahLst/>
            <a:cxnLst/>
            <a:rect r="r" b="b" t="t" l="l"/>
            <a:pathLst>
              <a:path h="1417367" w="1886398">
                <a:moveTo>
                  <a:pt x="0" y="0"/>
                </a:moveTo>
                <a:lnTo>
                  <a:pt x="1886397" y="0"/>
                </a:lnTo>
                <a:lnTo>
                  <a:pt x="1886397" y="1417367"/>
                </a:lnTo>
                <a:lnTo>
                  <a:pt x="0" y="14173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9788002"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3351647" y="9079311"/>
            <a:ext cx="1611020" cy="1210459"/>
          </a:xfrm>
          <a:custGeom>
            <a:avLst/>
            <a:gdLst/>
            <a:ahLst/>
            <a:cxnLst/>
            <a:rect r="r" b="b" t="t" l="l"/>
            <a:pathLst>
              <a:path h="1210459" w="1611020">
                <a:moveTo>
                  <a:pt x="0" y="0"/>
                </a:moveTo>
                <a:lnTo>
                  <a:pt x="1611020" y="0"/>
                </a:lnTo>
                <a:lnTo>
                  <a:pt x="1611020" y="1210459"/>
                </a:lnTo>
                <a:lnTo>
                  <a:pt x="0" y="12104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6611870" y="50058"/>
            <a:ext cx="1676130" cy="1229823"/>
          </a:xfrm>
          <a:custGeom>
            <a:avLst/>
            <a:gdLst/>
            <a:ahLst/>
            <a:cxnLst/>
            <a:rect r="r" b="b" t="t" l="l"/>
            <a:pathLst>
              <a:path h="1229823" w="1676130">
                <a:moveTo>
                  <a:pt x="0" y="0"/>
                </a:moveTo>
                <a:lnTo>
                  <a:pt x="1676130" y="0"/>
                </a:lnTo>
                <a:lnTo>
                  <a:pt x="1676130" y="1229823"/>
                </a:lnTo>
                <a:lnTo>
                  <a:pt x="0" y="122982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3" id="13"/>
          <p:cNvGrpSpPr/>
          <p:nvPr/>
        </p:nvGrpSpPr>
        <p:grpSpPr>
          <a:xfrm rot="0">
            <a:off x="0" y="0"/>
            <a:ext cx="3393889" cy="923982"/>
            <a:chOff x="0" y="0"/>
            <a:chExt cx="4525185" cy="1231976"/>
          </a:xfrm>
        </p:grpSpPr>
        <p:sp>
          <p:nvSpPr>
            <p:cNvPr name="Freeform 14" id="14"/>
            <p:cNvSpPr/>
            <p:nvPr/>
          </p:nvSpPr>
          <p:spPr>
            <a:xfrm flipH="false" flipV="false" rot="0">
              <a:off x="0" y="0"/>
              <a:ext cx="1164910" cy="1231976"/>
            </a:xfrm>
            <a:custGeom>
              <a:avLst/>
              <a:gdLst/>
              <a:ahLst/>
              <a:cxnLst/>
              <a:rect r="r" b="b" t="t" l="l"/>
              <a:pathLst>
                <a:path h="1231976" w="1164910">
                  <a:moveTo>
                    <a:pt x="0" y="0"/>
                  </a:moveTo>
                  <a:lnTo>
                    <a:pt x="1164910" y="0"/>
                  </a:lnTo>
                  <a:lnTo>
                    <a:pt x="1164910" y="1231976"/>
                  </a:lnTo>
                  <a:lnTo>
                    <a:pt x="0" y="12319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1348473" y="335435"/>
              <a:ext cx="3176712" cy="472052"/>
            </a:xfrm>
            <a:prstGeom prst="rect">
              <a:avLst/>
            </a:prstGeom>
          </p:spPr>
          <p:txBody>
            <a:bodyPr anchor="t" rtlCol="false" tIns="0" lIns="0" bIns="0" rIns="0">
              <a:spAutoFit/>
            </a:bodyPr>
            <a:lstStyle/>
            <a:p>
              <a:pPr algn="l">
                <a:lnSpc>
                  <a:spcPts val="2529"/>
                </a:lnSpc>
              </a:pPr>
              <a:r>
                <a:rPr lang="en-US" sz="2529" b="true">
                  <a:solidFill>
                    <a:srgbClr val="000000"/>
                  </a:solidFill>
                  <a:latin typeface="Aileron Bold"/>
                  <a:ea typeface="Aileron Bold"/>
                  <a:cs typeface="Aileron Bold"/>
                  <a:sym typeface="Aileron Bold"/>
                </a:rPr>
                <a:t>Power Group</a:t>
              </a:r>
            </a:p>
          </p:txBody>
        </p:sp>
      </p:grpSp>
      <p:sp>
        <p:nvSpPr>
          <p:cNvPr name="Freeform 16" id="16"/>
          <p:cNvSpPr/>
          <p:nvPr/>
        </p:nvSpPr>
        <p:spPr>
          <a:xfrm flipH="false" flipV="false" rot="0">
            <a:off x="1028700" y="2753594"/>
            <a:ext cx="6869738" cy="5111893"/>
          </a:xfrm>
          <a:custGeom>
            <a:avLst/>
            <a:gdLst/>
            <a:ahLst/>
            <a:cxnLst/>
            <a:rect r="r" b="b" t="t" l="l"/>
            <a:pathLst>
              <a:path h="5111893" w="6869738">
                <a:moveTo>
                  <a:pt x="0" y="0"/>
                </a:moveTo>
                <a:lnTo>
                  <a:pt x="6869738" y="0"/>
                </a:lnTo>
                <a:lnTo>
                  <a:pt x="6869738" y="5111893"/>
                </a:lnTo>
                <a:lnTo>
                  <a:pt x="0" y="5111893"/>
                </a:lnTo>
                <a:lnTo>
                  <a:pt x="0" y="0"/>
                </a:lnTo>
                <a:close/>
              </a:path>
            </a:pathLst>
          </a:custGeom>
          <a:blipFill>
            <a:blip r:embed="rId13"/>
            <a:stretch>
              <a:fillRect l="0" t="0" r="0" b="0"/>
            </a:stretch>
          </a:blipFill>
        </p:spPr>
      </p:sp>
      <p:sp>
        <p:nvSpPr>
          <p:cNvPr name="Freeform 17" id="17"/>
          <p:cNvSpPr/>
          <p:nvPr/>
        </p:nvSpPr>
        <p:spPr>
          <a:xfrm flipH="false" flipV="false" rot="0">
            <a:off x="9015328" y="3223566"/>
            <a:ext cx="8243972" cy="4171949"/>
          </a:xfrm>
          <a:custGeom>
            <a:avLst/>
            <a:gdLst/>
            <a:ahLst/>
            <a:cxnLst/>
            <a:rect r="r" b="b" t="t" l="l"/>
            <a:pathLst>
              <a:path h="4171949" w="8243972">
                <a:moveTo>
                  <a:pt x="0" y="0"/>
                </a:moveTo>
                <a:lnTo>
                  <a:pt x="8243972" y="0"/>
                </a:lnTo>
                <a:lnTo>
                  <a:pt x="8243972" y="4171949"/>
                </a:lnTo>
                <a:lnTo>
                  <a:pt x="0" y="4171949"/>
                </a:lnTo>
                <a:lnTo>
                  <a:pt x="0" y="0"/>
                </a:lnTo>
                <a:close/>
              </a:path>
            </a:pathLst>
          </a:custGeom>
          <a:blipFill>
            <a:blip r:embed="rId14"/>
            <a:stretch>
              <a:fillRect l="0" t="0" r="0" b="0"/>
            </a:stretch>
          </a:blipFill>
        </p:spPr>
      </p:sp>
      <p:sp>
        <p:nvSpPr>
          <p:cNvPr name="Freeform 18" id="18"/>
          <p:cNvSpPr/>
          <p:nvPr/>
        </p:nvSpPr>
        <p:spPr>
          <a:xfrm flipH="false" flipV="false" rot="0">
            <a:off x="14157157" y="1028700"/>
            <a:ext cx="1895062" cy="1926587"/>
          </a:xfrm>
          <a:custGeom>
            <a:avLst/>
            <a:gdLst/>
            <a:ahLst/>
            <a:cxnLst/>
            <a:rect r="r" b="b" t="t" l="l"/>
            <a:pathLst>
              <a:path h="1926587" w="1895062">
                <a:moveTo>
                  <a:pt x="0" y="0"/>
                </a:moveTo>
                <a:lnTo>
                  <a:pt x="1895062" y="0"/>
                </a:lnTo>
                <a:lnTo>
                  <a:pt x="1895062" y="1926587"/>
                </a:lnTo>
                <a:lnTo>
                  <a:pt x="0" y="192658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9" id="19"/>
          <p:cNvSpPr txBox="true"/>
          <p:nvPr/>
        </p:nvSpPr>
        <p:spPr>
          <a:xfrm rot="0">
            <a:off x="1529715" y="1337031"/>
            <a:ext cx="14373248" cy="366395"/>
          </a:xfrm>
          <a:prstGeom prst="rect">
            <a:avLst/>
          </a:prstGeom>
        </p:spPr>
        <p:txBody>
          <a:bodyPr anchor="t" rtlCol="false" tIns="0" lIns="0" bIns="0" rIns="0">
            <a:spAutoFit/>
          </a:bodyPr>
          <a:lstStyle/>
          <a:p>
            <a:pPr algn="l">
              <a:lnSpc>
                <a:spcPts val="2799"/>
              </a:lnSpc>
            </a:pPr>
            <a:r>
              <a:rPr lang="en-US" sz="2799" b="true">
                <a:solidFill>
                  <a:srgbClr val="000000"/>
                </a:solidFill>
                <a:latin typeface="Aileron Bold"/>
                <a:ea typeface="Aileron Bold"/>
                <a:cs typeface="Aileron Bold"/>
                <a:sym typeface="Aileron Bold"/>
              </a:rPr>
              <a:t>3.Compare energy production and consumption by country and year.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DAG78a11KqY</dc:identifier>
  <dcterms:modified xsi:type="dcterms:W3CDTF">2011-08-01T06:04:30Z</dcterms:modified>
  <cp:revision>1</cp:revision>
  <dc:title>Energy Consumption Analysis</dc:title>
</cp:coreProperties>
</file>